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4" r:id="rId2"/>
    <p:sldId id="258" r:id="rId3"/>
    <p:sldId id="259" r:id="rId4"/>
    <p:sldId id="269" r:id="rId5"/>
    <p:sldId id="263" r:id="rId6"/>
    <p:sldId id="284" r:id="rId7"/>
    <p:sldId id="265" r:id="rId8"/>
    <p:sldId id="279" r:id="rId9"/>
    <p:sldId id="267" r:id="rId10"/>
    <p:sldId id="276" r:id="rId11"/>
    <p:sldId id="277" r:id="rId12"/>
    <p:sldId id="280" r:id="rId13"/>
    <p:sldId id="285" r:id="rId14"/>
    <p:sldId id="282" r:id="rId15"/>
    <p:sldId id="286" r:id="rId16"/>
    <p:sldId id="287" r:id="rId17"/>
    <p:sldId id="283" r:id="rId18"/>
    <p:sldId id="278" r:id="rId19"/>
    <p:sldId id="275" r:id="rId20"/>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E4FF"/>
    <a:srgbClr val="61D6FF"/>
    <a:srgbClr val="FF5B5B"/>
    <a:srgbClr val="FFE0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50" autoAdjust="0"/>
    <p:restoredTop sz="94579" autoAdjust="0"/>
  </p:normalViewPr>
  <p:slideViewPr>
    <p:cSldViewPr>
      <p:cViewPr>
        <p:scale>
          <a:sx n="100" d="100"/>
          <a:sy n="100" d="100"/>
        </p:scale>
        <p:origin x="-256" y="5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286" cy="495934"/>
          </a:xfrm>
          <a:prstGeom prst="rect">
            <a:avLst/>
          </a:prstGeom>
        </p:spPr>
        <p:txBody>
          <a:bodyPr vert="horz" lIns="91437" tIns="45719" rIns="91437" bIns="45719"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50790" y="0"/>
            <a:ext cx="2945285" cy="495934"/>
          </a:xfrm>
          <a:prstGeom prst="rect">
            <a:avLst/>
          </a:prstGeom>
        </p:spPr>
        <p:txBody>
          <a:bodyPr vert="horz" lIns="91437" tIns="45719" rIns="91437" bIns="45719" rtlCol="0"/>
          <a:lstStyle>
            <a:lvl1pPr algn="r" fontAlgn="auto">
              <a:spcBef>
                <a:spcPts val="0"/>
              </a:spcBef>
              <a:spcAft>
                <a:spcPts val="0"/>
              </a:spcAft>
              <a:defRPr sz="1200" smtClean="0">
                <a:latin typeface="+mn-lt"/>
                <a:cs typeface="+mn-cs"/>
              </a:defRPr>
            </a:lvl1pPr>
          </a:lstStyle>
          <a:p>
            <a:pPr>
              <a:defRPr/>
            </a:pPr>
            <a:fld id="{BEAFF2DA-04C6-4C37-83F6-100E0790E62F}" type="datetimeFigureOut">
              <a:rPr lang="it-IT"/>
              <a:pPr>
                <a:defRPr/>
              </a:pPr>
              <a:t>09/05/2018</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7" tIns="45719" rIns="91437" bIns="45719" rtlCol="0" anchor="ctr"/>
          <a:lstStyle/>
          <a:p>
            <a:pPr lvl="0"/>
            <a:endParaRPr lang="it-IT" noProof="0"/>
          </a:p>
        </p:txBody>
      </p:sp>
      <p:sp>
        <p:nvSpPr>
          <p:cNvPr id="5" name="Segnaposto note 4"/>
          <p:cNvSpPr>
            <a:spLocks noGrp="1"/>
          </p:cNvSpPr>
          <p:nvPr>
            <p:ph type="body" sz="quarter" idx="3"/>
          </p:nvPr>
        </p:nvSpPr>
        <p:spPr>
          <a:xfrm>
            <a:off x="679928" y="4715353"/>
            <a:ext cx="5437819" cy="4466588"/>
          </a:xfrm>
          <a:prstGeom prst="rect">
            <a:avLst/>
          </a:prstGeom>
        </p:spPr>
        <p:txBody>
          <a:bodyPr vert="horz" lIns="91437" tIns="45719" rIns="91437" bIns="45719"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29110"/>
            <a:ext cx="2945286" cy="495933"/>
          </a:xfrm>
          <a:prstGeom prst="rect">
            <a:avLst/>
          </a:prstGeom>
        </p:spPr>
        <p:txBody>
          <a:bodyPr vert="horz" lIns="91437" tIns="45719" rIns="91437" bIns="45719"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50790" y="9429110"/>
            <a:ext cx="2945285" cy="495933"/>
          </a:xfrm>
          <a:prstGeom prst="rect">
            <a:avLst/>
          </a:prstGeom>
        </p:spPr>
        <p:txBody>
          <a:bodyPr vert="horz" lIns="91437" tIns="45719" rIns="91437" bIns="45719" rtlCol="0" anchor="b"/>
          <a:lstStyle>
            <a:lvl1pPr algn="r" fontAlgn="auto">
              <a:spcBef>
                <a:spcPts val="0"/>
              </a:spcBef>
              <a:spcAft>
                <a:spcPts val="0"/>
              </a:spcAft>
              <a:defRPr sz="1200" smtClean="0">
                <a:latin typeface="+mn-lt"/>
                <a:cs typeface="+mn-cs"/>
              </a:defRPr>
            </a:lvl1pPr>
          </a:lstStyle>
          <a:p>
            <a:pPr>
              <a:defRPr/>
            </a:pPr>
            <a:fld id="{C2C67605-FB83-4E97-8C8D-766DBAB09408}" type="slidenum">
              <a:rPr lang="it-IT"/>
              <a:pPr>
                <a:defRPr/>
              </a:pPr>
              <a:t>‹N›</a:t>
            </a:fld>
            <a:endParaRPr lang="it-IT"/>
          </a:p>
        </p:txBody>
      </p:sp>
    </p:spTree>
    <p:extLst>
      <p:ext uri="{BB962C8B-B14F-4D97-AF65-F5344CB8AC3E}">
        <p14:creationId xmlns:p14="http://schemas.microsoft.com/office/powerpoint/2010/main" val="26298310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immagine diapositiva 1"/>
          <p:cNvSpPr>
            <a:spLocks noGrp="1" noRot="1" noChangeAspect="1"/>
          </p:cNvSpPr>
          <p:nvPr>
            <p:ph type="sldImg"/>
          </p:nvPr>
        </p:nvSpPr>
        <p:spPr bwMode="auto">
          <a:noFill/>
          <a:ln>
            <a:solidFill>
              <a:srgbClr val="000000"/>
            </a:solidFill>
            <a:miter lim="800000"/>
            <a:headEnd/>
            <a:tailEnd/>
          </a:ln>
        </p:spPr>
      </p:sp>
      <p:sp>
        <p:nvSpPr>
          <p:cNvPr id="1536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536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CE5368-2ED1-4DD6-BB24-E63FA083C3A1}" type="slidenum">
              <a:rPr lang="it-IT">
                <a:cs typeface="Arial" charset="0"/>
              </a:rPr>
              <a:pPr fontAlgn="base">
                <a:spcBef>
                  <a:spcPct val="0"/>
                </a:spcBef>
                <a:spcAft>
                  <a:spcPct val="0"/>
                </a:spcAft>
              </a:pPr>
              <a:t>1</a:t>
            </a:fld>
            <a:endParaRPr lang="it-IT">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egnaposto immagine diapositiva 1"/>
          <p:cNvSpPr>
            <a:spLocks noGrp="1" noRot="1" noChangeAspect="1"/>
          </p:cNvSpPr>
          <p:nvPr>
            <p:ph type="sldImg"/>
          </p:nvPr>
        </p:nvSpPr>
        <p:spPr bwMode="auto">
          <a:noFill/>
          <a:ln>
            <a:solidFill>
              <a:srgbClr val="000000"/>
            </a:solidFill>
            <a:miter lim="800000"/>
            <a:headEnd/>
            <a:tailEnd/>
          </a:ln>
        </p:spPr>
      </p:sp>
      <p:sp>
        <p:nvSpPr>
          <p:cNvPr id="3584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3584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808DA4-649A-4384-9693-C12C82FCC7A9}" type="slidenum">
              <a:rPr lang="it-IT">
                <a:cs typeface="Arial" charset="0"/>
              </a:rPr>
              <a:pPr fontAlgn="base">
                <a:spcBef>
                  <a:spcPct val="0"/>
                </a:spcBef>
                <a:spcAft>
                  <a:spcPct val="0"/>
                </a:spcAft>
              </a:pPr>
              <a:t>11</a:t>
            </a:fld>
            <a:endParaRPr lang="it-IT">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egnaposto immagine diapositiva 1"/>
          <p:cNvSpPr>
            <a:spLocks noGrp="1" noRot="1" noChangeAspect="1"/>
          </p:cNvSpPr>
          <p:nvPr>
            <p:ph type="sldImg"/>
          </p:nvPr>
        </p:nvSpPr>
        <p:spPr bwMode="auto">
          <a:noFill/>
          <a:ln>
            <a:solidFill>
              <a:srgbClr val="000000"/>
            </a:solidFill>
            <a:miter lim="800000"/>
            <a:headEnd/>
            <a:tailEnd/>
          </a:ln>
        </p:spPr>
      </p:sp>
      <p:sp>
        <p:nvSpPr>
          <p:cNvPr id="37890"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37891"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944416-064A-4B4D-89EC-E980A5F8D53D}" type="slidenum">
              <a:rPr lang="it-IT">
                <a:cs typeface="Arial" charset="0"/>
              </a:rPr>
              <a:pPr fontAlgn="base">
                <a:spcBef>
                  <a:spcPct val="0"/>
                </a:spcBef>
                <a:spcAft>
                  <a:spcPct val="0"/>
                </a:spcAft>
              </a:pPr>
              <a:t>12</a:t>
            </a:fld>
            <a:endParaRPr lang="it-IT">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egnaposto immagine diapositiva 1"/>
          <p:cNvSpPr>
            <a:spLocks noGrp="1" noRot="1" noChangeAspect="1"/>
          </p:cNvSpPr>
          <p:nvPr>
            <p:ph type="sldImg"/>
          </p:nvPr>
        </p:nvSpPr>
        <p:spPr bwMode="auto">
          <a:noFill/>
          <a:ln>
            <a:solidFill>
              <a:srgbClr val="000000"/>
            </a:solidFill>
            <a:miter lim="800000"/>
            <a:headEnd/>
            <a:tailEnd/>
          </a:ln>
        </p:spPr>
      </p:sp>
      <p:sp>
        <p:nvSpPr>
          <p:cNvPr id="39938"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3993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161A59-2CE6-493A-BD2F-E90A8A3D4D07}" type="slidenum">
              <a:rPr lang="it-IT">
                <a:cs typeface="Arial" charset="0"/>
              </a:rPr>
              <a:pPr fontAlgn="base">
                <a:spcBef>
                  <a:spcPct val="0"/>
                </a:spcBef>
                <a:spcAft>
                  <a:spcPct val="0"/>
                </a:spcAft>
              </a:pPr>
              <a:t>13</a:t>
            </a:fld>
            <a:endParaRPr lang="it-IT">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egnaposto immagine diapositiva 1"/>
          <p:cNvSpPr>
            <a:spLocks noGrp="1" noRot="1" noChangeAspect="1"/>
          </p:cNvSpPr>
          <p:nvPr>
            <p:ph type="sldImg"/>
          </p:nvPr>
        </p:nvSpPr>
        <p:spPr bwMode="auto">
          <a:noFill/>
          <a:ln>
            <a:solidFill>
              <a:srgbClr val="000000"/>
            </a:solidFill>
            <a:miter lim="800000"/>
            <a:headEnd/>
            <a:tailEnd/>
          </a:ln>
        </p:spPr>
      </p:sp>
      <p:sp>
        <p:nvSpPr>
          <p:cNvPr id="39938"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3993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161A59-2CE6-493A-BD2F-E90A8A3D4D07}" type="slidenum">
              <a:rPr lang="it-IT">
                <a:cs typeface="Arial" charset="0"/>
              </a:rPr>
              <a:pPr fontAlgn="base">
                <a:spcBef>
                  <a:spcPct val="0"/>
                </a:spcBef>
                <a:spcAft>
                  <a:spcPct val="0"/>
                </a:spcAft>
              </a:pPr>
              <a:t>14</a:t>
            </a:fld>
            <a:endParaRPr lang="it-IT">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egnaposto immagine diapositiva 1"/>
          <p:cNvSpPr>
            <a:spLocks noGrp="1" noRot="1" noChangeAspect="1"/>
          </p:cNvSpPr>
          <p:nvPr>
            <p:ph type="sldImg"/>
          </p:nvPr>
        </p:nvSpPr>
        <p:spPr bwMode="auto">
          <a:noFill/>
          <a:ln>
            <a:solidFill>
              <a:srgbClr val="000000"/>
            </a:solidFill>
            <a:miter lim="800000"/>
            <a:headEnd/>
            <a:tailEnd/>
          </a:ln>
        </p:spPr>
      </p:sp>
      <p:sp>
        <p:nvSpPr>
          <p:cNvPr id="39938"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3993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161A59-2CE6-493A-BD2F-E90A8A3D4D07}" type="slidenum">
              <a:rPr lang="it-IT">
                <a:cs typeface="Arial" charset="0"/>
              </a:rPr>
              <a:pPr fontAlgn="base">
                <a:spcBef>
                  <a:spcPct val="0"/>
                </a:spcBef>
                <a:spcAft>
                  <a:spcPct val="0"/>
                </a:spcAft>
              </a:pPr>
              <a:t>15</a:t>
            </a:fld>
            <a:endParaRPr lang="it-IT">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egnaposto immagine diapositiva 1"/>
          <p:cNvSpPr>
            <a:spLocks noGrp="1" noRot="1" noChangeAspect="1"/>
          </p:cNvSpPr>
          <p:nvPr>
            <p:ph type="sldImg"/>
          </p:nvPr>
        </p:nvSpPr>
        <p:spPr bwMode="auto">
          <a:noFill/>
          <a:ln>
            <a:solidFill>
              <a:srgbClr val="000000"/>
            </a:solidFill>
            <a:miter lim="800000"/>
            <a:headEnd/>
            <a:tailEnd/>
          </a:ln>
        </p:spPr>
      </p:sp>
      <p:sp>
        <p:nvSpPr>
          <p:cNvPr id="39938"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3993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161A59-2CE6-493A-BD2F-E90A8A3D4D07}" type="slidenum">
              <a:rPr lang="it-IT">
                <a:cs typeface="Arial" charset="0"/>
              </a:rPr>
              <a:pPr fontAlgn="base">
                <a:spcBef>
                  <a:spcPct val="0"/>
                </a:spcBef>
                <a:spcAft>
                  <a:spcPct val="0"/>
                </a:spcAft>
              </a:pPr>
              <a:t>16</a:t>
            </a:fld>
            <a:endParaRPr lang="it-IT">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egnaposto immagine diapositiva 1"/>
          <p:cNvSpPr>
            <a:spLocks noGrp="1" noRot="1" noChangeAspect="1"/>
          </p:cNvSpPr>
          <p:nvPr>
            <p:ph type="sldImg"/>
          </p:nvPr>
        </p:nvSpPr>
        <p:spPr bwMode="auto">
          <a:noFill/>
          <a:ln>
            <a:solidFill>
              <a:srgbClr val="000000"/>
            </a:solidFill>
            <a:miter lim="800000"/>
            <a:headEnd/>
            <a:tailEnd/>
          </a:ln>
        </p:spPr>
      </p:sp>
      <p:sp>
        <p:nvSpPr>
          <p:cNvPr id="41986"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41987"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DEEDDD-53D2-42B0-82E0-C8B81F80E0B4}" type="slidenum">
              <a:rPr lang="it-IT">
                <a:cs typeface="Arial" charset="0"/>
              </a:rPr>
              <a:pPr fontAlgn="base">
                <a:spcBef>
                  <a:spcPct val="0"/>
                </a:spcBef>
                <a:spcAft>
                  <a:spcPct val="0"/>
                </a:spcAft>
              </a:pPr>
              <a:t>17</a:t>
            </a:fld>
            <a:endParaRPr lang="it-IT">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egnaposto immagine diapositiva 1"/>
          <p:cNvSpPr>
            <a:spLocks noGrp="1" noRot="1" noChangeAspect="1"/>
          </p:cNvSpPr>
          <p:nvPr>
            <p:ph type="sldImg"/>
          </p:nvPr>
        </p:nvSpPr>
        <p:spPr bwMode="auto">
          <a:noFill/>
          <a:ln>
            <a:solidFill>
              <a:srgbClr val="000000"/>
            </a:solidFill>
            <a:miter lim="800000"/>
            <a:headEnd/>
            <a:tailEnd/>
          </a:ln>
        </p:spPr>
      </p:sp>
      <p:sp>
        <p:nvSpPr>
          <p:cNvPr id="44034"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44035"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2E0E61-B618-4989-9D18-567E3A9D5DFB}" type="slidenum">
              <a:rPr lang="it-IT">
                <a:cs typeface="Arial" charset="0"/>
              </a:rPr>
              <a:pPr fontAlgn="base">
                <a:spcBef>
                  <a:spcPct val="0"/>
                </a:spcBef>
                <a:spcAft>
                  <a:spcPct val="0"/>
                </a:spcAft>
              </a:pPr>
              <a:t>18</a:t>
            </a:fld>
            <a:endParaRPr lang="it-IT">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egnaposto immagine diapositiva 1"/>
          <p:cNvSpPr>
            <a:spLocks noGrp="1" noRot="1" noChangeAspect="1"/>
          </p:cNvSpPr>
          <p:nvPr>
            <p:ph type="sldImg"/>
          </p:nvPr>
        </p:nvSpPr>
        <p:spPr bwMode="auto">
          <a:noFill/>
          <a:ln>
            <a:solidFill>
              <a:srgbClr val="000000"/>
            </a:solidFill>
            <a:miter lim="800000"/>
            <a:headEnd/>
            <a:tailEnd/>
          </a:ln>
        </p:spPr>
      </p:sp>
      <p:sp>
        <p:nvSpPr>
          <p:cNvPr id="4608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4608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DD9AD5-48C6-438B-B456-B69ABDBE9CD8}" type="slidenum">
              <a:rPr lang="it-IT">
                <a:cs typeface="Arial" charset="0"/>
              </a:rPr>
              <a:pPr fontAlgn="base">
                <a:spcBef>
                  <a:spcPct val="0"/>
                </a:spcBef>
                <a:spcAft>
                  <a:spcPct val="0"/>
                </a:spcAft>
              </a:pPr>
              <a:t>19</a:t>
            </a:fld>
            <a:endParaRPr lang="it-IT">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egnaposto immagine diapositiva 1"/>
          <p:cNvSpPr>
            <a:spLocks noGrp="1" noRot="1" noChangeAspect="1"/>
          </p:cNvSpPr>
          <p:nvPr>
            <p:ph type="sldImg"/>
          </p:nvPr>
        </p:nvSpPr>
        <p:spPr bwMode="auto">
          <a:noFill/>
          <a:ln>
            <a:solidFill>
              <a:srgbClr val="000000"/>
            </a:solidFill>
            <a:miter lim="800000"/>
            <a:headEnd/>
            <a:tailEnd/>
          </a:ln>
        </p:spPr>
      </p:sp>
      <p:sp>
        <p:nvSpPr>
          <p:cNvPr id="17410"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7411"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0CDD27-01E3-4FC6-B6A5-234226B07A20}" type="slidenum">
              <a:rPr lang="it-IT">
                <a:cs typeface="Arial" charset="0"/>
              </a:rPr>
              <a:pPr fontAlgn="base">
                <a:spcBef>
                  <a:spcPct val="0"/>
                </a:spcBef>
                <a:spcAft>
                  <a:spcPct val="0"/>
                </a:spcAft>
              </a:pPr>
              <a:t>2</a:t>
            </a:fld>
            <a:endParaRPr lang="it-IT">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immagine diapositiva 1"/>
          <p:cNvSpPr>
            <a:spLocks noGrp="1" noRot="1" noChangeAspect="1"/>
          </p:cNvSpPr>
          <p:nvPr>
            <p:ph type="sldImg"/>
          </p:nvPr>
        </p:nvSpPr>
        <p:spPr bwMode="auto">
          <a:noFill/>
          <a:ln>
            <a:solidFill>
              <a:srgbClr val="000000"/>
            </a:solidFill>
            <a:miter lim="800000"/>
            <a:headEnd/>
            <a:tailEnd/>
          </a:ln>
        </p:spPr>
      </p:sp>
      <p:sp>
        <p:nvSpPr>
          <p:cNvPr id="19458"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945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98B9D8-FCAA-46FF-BF24-E3A1FFD6AC1D}" type="slidenum">
              <a:rPr lang="it-IT">
                <a:cs typeface="Arial" charset="0"/>
              </a:rPr>
              <a:pPr fontAlgn="base">
                <a:spcBef>
                  <a:spcPct val="0"/>
                </a:spcBef>
                <a:spcAft>
                  <a:spcPct val="0"/>
                </a:spcAft>
              </a:pPr>
              <a:t>3</a:t>
            </a:fld>
            <a:endParaRPr lang="it-IT">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immagine diapositiva 1"/>
          <p:cNvSpPr>
            <a:spLocks noGrp="1" noRot="1" noChangeAspect="1"/>
          </p:cNvSpPr>
          <p:nvPr>
            <p:ph type="sldImg"/>
          </p:nvPr>
        </p:nvSpPr>
        <p:spPr bwMode="auto">
          <a:noFill/>
          <a:ln>
            <a:solidFill>
              <a:srgbClr val="000000"/>
            </a:solidFill>
            <a:miter lim="800000"/>
            <a:headEnd/>
            <a:tailEnd/>
          </a:ln>
        </p:spPr>
      </p:sp>
      <p:sp>
        <p:nvSpPr>
          <p:cNvPr id="21506"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1507"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5CA33F-F1B9-41FC-BD49-99FF32A8F1F0}" type="slidenum">
              <a:rPr lang="it-IT">
                <a:cs typeface="Arial" charset="0"/>
              </a:rPr>
              <a:pPr fontAlgn="base">
                <a:spcBef>
                  <a:spcPct val="0"/>
                </a:spcBef>
                <a:spcAft>
                  <a:spcPct val="0"/>
                </a:spcAft>
              </a:pPr>
              <a:t>4</a:t>
            </a:fld>
            <a:endParaRPr lang="it-IT">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egnaposto immagine diapositiva 1"/>
          <p:cNvSpPr>
            <a:spLocks noGrp="1" noRot="1" noChangeAspect="1"/>
          </p:cNvSpPr>
          <p:nvPr>
            <p:ph type="sldImg"/>
          </p:nvPr>
        </p:nvSpPr>
        <p:spPr bwMode="auto">
          <a:noFill/>
          <a:ln>
            <a:solidFill>
              <a:srgbClr val="000000"/>
            </a:solidFill>
            <a:miter lim="800000"/>
            <a:headEnd/>
            <a:tailEnd/>
          </a:ln>
        </p:spPr>
      </p:sp>
      <p:sp>
        <p:nvSpPr>
          <p:cNvPr id="2560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560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3811DD-49CA-4A10-B9AF-FDD214BE985A}" type="slidenum">
              <a:rPr lang="it-IT">
                <a:cs typeface="Arial" charset="0"/>
              </a:rPr>
              <a:pPr fontAlgn="base">
                <a:spcBef>
                  <a:spcPct val="0"/>
                </a:spcBef>
                <a:spcAft>
                  <a:spcPct val="0"/>
                </a:spcAft>
              </a:pPr>
              <a:t>5</a:t>
            </a:fld>
            <a:endParaRPr lang="it-IT">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egnaposto immagine diapositiva 1"/>
          <p:cNvSpPr>
            <a:spLocks noGrp="1" noRot="1" noChangeAspect="1"/>
          </p:cNvSpPr>
          <p:nvPr>
            <p:ph type="sldImg"/>
          </p:nvPr>
        </p:nvSpPr>
        <p:spPr bwMode="auto">
          <a:noFill/>
          <a:ln>
            <a:solidFill>
              <a:srgbClr val="000000"/>
            </a:solidFill>
            <a:miter lim="800000"/>
            <a:headEnd/>
            <a:tailEnd/>
          </a:ln>
        </p:spPr>
      </p:sp>
      <p:sp>
        <p:nvSpPr>
          <p:cNvPr id="27650"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7651"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D524DA-7E07-4A92-B419-5AC67FF4452B}" type="slidenum">
              <a:rPr lang="it-IT">
                <a:cs typeface="Arial" charset="0"/>
              </a:rPr>
              <a:pPr fontAlgn="base">
                <a:spcBef>
                  <a:spcPct val="0"/>
                </a:spcBef>
                <a:spcAft>
                  <a:spcPct val="0"/>
                </a:spcAft>
              </a:pPr>
              <a:t>7</a:t>
            </a:fld>
            <a:endParaRPr lang="it-IT">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immagine diapositiva 1"/>
          <p:cNvSpPr>
            <a:spLocks noGrp="1" noRot="1" noChangeAspect="1"/>
          </p:cNvSpPr>
          <p:nvPr>
            <p:ph type="sldImg"/>
          </p:nvPr>
        </p:nvSpPr>
        <p:spPr bwMode="auto">
          <a:noFill/>
          <a:ln>
            <a:solidFill>
              <a:srgbClr val="000000"/>
            </a:solidFill>
            <a:miter lim="800000"/>
            <a:headEnd/>
            <a:tailEnd/>
          </a:ln>
        </p:spPr>
      </p:sp>
      <p:sp>
        <p:nvSpPr>
          <p:cNvPr id="29698"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969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0D835E-D127-4F54-9078-527897C6D074}" type="slidenum">
              <a:rPr lang="it-IT">
                <a:cs typeface="Arial" charset="0"/>
              </a:rPr>
              <a:pPr fontAlgn="base">
                <a:spcBef>
                  <a:spcPct val="0"/>
                </a:spcBef>
                <a:spcAft>
                  <a:spcPct val="0"/>
                </a:spcAft>
              </a:pPr>
              <a:t>8</a:t>
            </a:fld>
            <a:endParaRPr lang="it-IT">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egnaposto immagine diapositiva 1"/>
          <p:cNvSpPr>
            <a:spLocks noGrp="1" noRot="1" noChangeAspect="1"/>
          </p:cNvSpPr>
          <p:nvPr>
            <p:ph type="sldImg"/>
          </p:nvPr>
        </p:nvSpPr>
        <p:spPr bwMode="auto">
          <a:noFill/>
          <a:ln>
            <a:solidFill>
              <a:srgbClr val="000000"/>
            </a:solidFill>
            <a:miter lim="800000"/>
            <a:headEnd/>
            <a:tailEnd/>
          </a:ln>
        </p:spPr>
      </p:sp>
      <p:sp>
        <p:nvSpPr>
          <p:cNvPr id="31746"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31747"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9E751C-2DEF-4F50-BABA-F75CDC8DB9F8}" type="slidenum">
              <a:rPr lang="it-IT">
                <a:cs typeface="Arial" charset="0"/>
              </a:rPr>
              <a:pPr fontAlgn="base">
                <a:spcBef>
                  <a:spcPct val="0"/>
                </a:spcBef>
                <a:spcAft>
                  <a:spcPct val="0"/>
                </a:spcAft>
              </a:pPr>
              <a:t>9</a:t>
            </a:fld>
            <a:endParaRPr lang="it-IT">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egnaposto immagine diapositiva 1"/>
          <p:cNvSpPr>
            <a:spLocks noGrp="1" noRot="1" noChangeAspect="1"/>
          </p:cNvSpPr>
          <p:nvPr>
            <p:ph type="sldImg"/>
          </p:nvPr>
        </p:nvSpPr>
        <p:spPr bwMode="auto">
          <a:noFill/>
          <a:ln>
            <a:solidFill>
              <a:srgbClr val="000000"/>
            </a:solidFill>
            <a:miter lim="800000"/>
            <a:headEnd/>
            <a:tailEnd/>
          </a:ln>
        </p:spPr>
      </p:sp>
      <p:sp>
        <p:nvSpPr>
          <p:cNvPr id="33794"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33795"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5E5266-A609-41A4-96AD-CCFC510CA833}" type="slidenum">
              <a:rPr lang="it-IT">
                <a:cs typeface="Arial" charset="0"/>
              </a:rPr>
              <a:pPr fontAlgn="base">
                <a:spcBef>
                  <a:spcPct val="0"/>
                </a:spcBef>
                <a:spcAft>
                  <a:spcPct val="0"/>
                </a:spcAft>
              </a:pPr>
              <a:t>10</a:t>
            </a:fld>
            <a:endParaRPr lang="it-IT">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9F154EBD-A044-4510-879C-FC049A384A7B}" type="datetimeFigureOut">
              <a:rPr lang="it-IT"/>
              <a:pPr>
                <a:defRPr/>
              </a:pPr>
              <a:t>09/05/2018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AA7DE3C-A07C-4751-8946-CF82B362B9DA}"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F1268C04-3657-421B-AFF6-B395F775F53F}" type="datetimeFigureOut">
              <a:rPr lang="it-IT"/>
              <a:pPr>
                <a:defRPr/>
              </a:pPr>
              <a:t>09/05/2018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90D9F11-FDA3-4670-94CF-8DA9BCA0B564}"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C6D3B8AD-9B3B-4835-8A5E-94F95888CFE6}" type="datetimeFigureOut">
              <a:rPr lang="it-IT"/>
              <a:pPr>
                <a:defRPr/>
              </a:pPr>
              <a:t>09/05/2018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5049DDD-15FE-4005-B7FC-01749D345095}"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81F4B1C2-1B13-4010-BBF5-4323276BC3AC}" type="datetimeFigureOut">
              <a:rPr lang="it-IT"/>
              <a:pPr>
                <a:defRPr/>
              </a:pPr>
              <a:t>09/05/2018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C9E15DE-83EE-4889-89DE-8DFE60B8DE95}"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E0D00FA7-6342-40D8-9812-FC2E396C9BD1}" type="datetimeFigureOut">
              <a:rPr lang="it-IT"/>
              <a:pPr>
                <a:defRPr/>
              </a:pPr>
              <a:t>09/05/2018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7BF502A-E380-42AB-B813-9B919EF192C9}"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F9CF90A0-CFC1-4D1C-A480-44A8F4F8766D}" type="datetimeFigureOut">
              <a:rPr lang="it-IT"/>
              <a:pPr>
                <a:defRPr/>
              </a:pPr>
              <a:t>09/05/2018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CFB8D6E-7D62-4331-8C6A-D3BDA7F3ADCC}"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C8571261-2DED-46AA-842E-AF79BC9CE73A}" type="datetimeFigureOut">
              <a:rPr lang="it-IT"/>
              <a:pPr>
                <a:defRPr/>
              </a:pPr>
              <a:t>09/05/2018</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14344598-6D55-421F-8554-113B00A2E713}"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0581581A-FBD5-41CE-AEFA-F5454D31B56C}" type="datetimeFigureOut">
              <a:rPr lang="it-IT"/>
              <a:pPr>
                <a:defRPr/>
              </a:pPr>
              <a:t>09/05/2018</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BCEAEAA4-AEAD-413E-90EC-545B295AED3E}"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095AE720-E93E-43CB-B62B-89BE186F19E3}" type="datetimeFigureOut">
              <a:rPr lang="it-IT"/>
              <a:pPr>
                <a:defRPr/>
              </a:pPr>
              <a:t>09/05/2018</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753B648B-0ABA-44EF-BAA8-CB127C9AA33E}"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CD554FEC-AF95-462E-808B-44273AAD29C7}" type="datetimeFigureOut">
              <a:rPr lang="it-IT"/>
              <a:pPr>
                <a:defRPr/>
              </a:pPr>
              <a:t>09/05/2018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0CB260A-02E4-431A-96E9-E2DB5A6D6D07}"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1EF63F0-A6B4-4C29-9ABD-74D7903033D9}" type="datetimeFigureOut">
              <a:rPr lang="it-IT"/>
              <a:pPr>
                <a:defRPr/>
              </a:pPr>
              <a:t>09/05/2018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58B7F53A-7CEB-48A5-8CC3-12FC81C262FE}"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7323402-632A-4960-A3B7-4B97F68A0FF3}" type="datetimeFigureOut">
              <a:rPr lang="it-IT"/>
              <a:pPr>
                <a:defRPr/>
              </a:pPr>
              <a:t>09/05/2018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9E49447-7AED-4222-A20C-BAC859D7BA93}"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consiglionazionaleforense.it/web/cnf/gestionale-deposito-accordi"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title"/>
          </p:nvPr>
        </p:nvSpPr>
        <p:spPr>
          <a:xfrm>
            <a:off x="457200" y="2492375"/>
            <a:ext cx="8229600" cy="850900"/>
          </a:xfrm>
        </p:spPr>
        <p:txBody>
          <a:bodyPr/>
          <a:lstStyle/>
          <a:p>
            <a:r>
              <a:rPr lang="it-IT" sz="2800" dirty="0" smtClean="0"/>
              <a:t>Assemblea Ordinaria degli iscritti</a:t>
            </a:r>
            <a:br>
              <a:rPr lang="it-IT" sz="2800" dirty="0" smtClean="0"/>
            </a:br>
            <a:r>
              <a:rPr lang="it-IT" sz="2800" dirty="0" smtClean="0"/>
              <a:t>all’Ordine degli Avvocati di Bologna</a:t>
            </a:r>
          </a:p>
        </p:txBody>
      </p:sp>
      <p:pic>
        <p:nvPicPr>
          <p:cNvPr id="14338" name="Immagine 6"/>
          <p:cNvPicPr>
            <a:picLocks noChangeAspect="1"/>
          </p:cNvPicPr>
          <p:nvPr/>
        </p:nvPicPr>
        <p:blipFill>
          <a:blip r:embed="rId3"/>
          <a:srcRect/>
          <a:stretch>
            <a:fillRect/>
          </a:stretch>
        </p:blipFill>
        <p:spPr bwMode="auto">
          <a:xfrm>
            <a:off x="3538538" y="287338"/>
            <a:ext cx="2046287" cy="1917700"/>
          </a:xfrm>
          <a:prstGeom prst="rect">
            <a:avLst/>
          </a:prstGeom>
          <a:noFill/>
          <a:ln w="9525">
            <a:noFill/>
            <a:miter lim="800000"/>
            <a:headEnd/>
            <a:tailEnd/>
          </a:ln>
        </p:spPr>
      </p:pic>
      <p:sp>
        <p:nvSpPr>
          <p:cNvPr id="14339" name="Titolo 1"/>
          <p:cNvSpPr txBox="1">
            <a:spLocks/>
          </p:cNvSpPr>
          <p:nvPr/>
        </p:nvSpPr>
        <p:spPr bwMode="auto">
          <a:xfrm>
            <a:off x="446088" y="4076700"/>
            <a:ext cx="8229600" cy="576263"/>
          </a:xfrm>
          <a:prstGeom prst="rect">
            <a:avLst/>
          </a:prstGeom>
          <a:noFill/>
          <a:ln w="9525">
            <a:noFill/>
            <a:miter lim="800000"/>
            <a:headEnd/>
            <a:tailEnd/>
          </a:ln>
        </p:spPr>
        <p:txBody>
          <a:bodyPr anchor="ctr"/>
          <a:lstStyle/>
          <a:p>
            <a:pPr algn="ctr"/>
            <a:r>
              <a:rPr lang="it-IT" sz="2800" dirty="0" smtClean="0">
                <a:latin typeface="Calibri" pitchFamily="34" charset="0"/>
              </a:rPr>
              <a:t>Teatro Comunale  7 Maggio 2018</a:t>
            </a:r>
            <a:endParaRPr lang="it-IT" sz="2800" dirty="0">
              <a:latin typeface="Calibri" pitchFamily="34" charset="0"/>
            </a:endParaRPr>
          </a:p>
        </p:txBody>
      </p:sp>
      <p:sp>
        <p:nvSpPr>
          <p:cNvPr id="14340" name="Titolo 1"/>
          <p:cNvSpPr txBox="1">
            <a:spLocks/>
          </p:cNvSpPr>
          <p:nvPr/>
        </p:nvSpPr>
        <p:spPr bwMode="auto">
          <a:xfrm>
            <a:off x="446088" y="5300663"/>
            <a:ext cx="8229600" cy="1008062"/>
          </a:xfrm>
          <a:prstGeom prst="rect">
            <a:avLst/>
          </a:prstGeom>
          <a:noFill/>
          <a:ln w="9525">
            <a:noFill/>
            <a:miter lim="800000"/>
            <a:headEnd/>
            <a:tailEnd/>
          </a:ln>
        </p:spPr>
        <p:txBody>
          <a:bodyPr anchor="ctr"/>
          <a:lstStyle/>
          <a:p>
            <a:pPr algn="ctr"/>
            <a:r>
              <a:rPr lang="it-IT" sz="2800" dirty="0">
                <a:latin typeface="Calibri" pitchFamily="34" charset="0"/>
              </a:rPr>
              <a:t>Relazione del Consigliere Segretario</a:t>
            </a:r>
          </a:p>
          <a:p>
            <a:pPr algn="ctr"/>
            <a:r>
              <a:rPr lang="it-IT" sz="2800" dirty="0">
                <a:latin typeface="Calibri" pitchFamily="34" charset="0"/>
              </a:rPr>
              <a:t>avv. Lorenzo Turazza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egnaposto contenuto 2"/>
          <p:cNvSpPr>
            <a:spLocks noGrp="1"/>
          </p:cNvSpPr>
          <p:nvPr>
            <p:ph idx="1"/>
          </p:nvPr>
        </p:nvSpPr>
        <p:spPr>
          <a:xfrm>
            <a:off x="457200" y="1168400"/>
            <a:ext cx="8229600" cy="820738"/>
          </a:xfrm>
        </p:spPr>
        <p:txBody>
          <a:bodyPr/>
          <a:lstStyle/>
          <a:p>
            <a:pPr marL="0" indent="0" algn="ctr">
              <a:buFont typeface="Arial" charset="0"/>
              <a:buNone/>
            </a:pPr>
            <a:r>
              <a:rPr lang="it-IT" u="sng" dirty="0" smtClean="0"/>
              <a:t>Opinamenti 2017</a:t>
            </a:r>
            <a:endParaRPr lang="it-IT" sz="2800" dirty="0" smtClean="0"/>
          </a:p>
        </p:txBody>
      </p:sp>
      <p:graphicFrame>
        <p:nvGraphicFramePr>
          <p:cNvPr id="5" name="Tabella 4"/>
          <p:cNvGraphicFramePr>
            <a:graphicFrameLocks noGrp="1"/>
          </p:cNvGraphicFramePr>
          <p:nvPr>
            <p:extLst>
              <p:ext uri="{D42A27DB-BD31-4B8C-83A1-F6EECF244321}">
                <p14:modId xmlns:p14="http://schemas.microsoft.com/office/powerpoint/2010/main" val="2933226659"/>
              </p:ext>
            </p:extLst>
          </p:nvPr>
        </p:nvGraphicFramePr>
        <p:xfrm>
          <a:off x="2603500" y="2060575"/>
          <a:ext cx="3938486" cy="1440160"/>
        </p:xfrm>
        <a:graphic>
          <a:graphicData uri="http://schemas.openxmlformats.org/drawingml/2006/table">
            <a:tbl>
              <a:tblPr>
                <a:tableStyleId>{073A0DAA-6AF3-43AB-8588-CEC1D06C72B9}</a:tableStyleId>
              </a:tblPr>
              <a:tblGrid>
                <a:gridCol w="2260349">
                  <a:extLst>
                    <a:ext uri="{9D8B030D-6E8A-4147-A177-3AD203B41FA5}"/>
                  </a:extLst>
                </a:gridCol>
                <a:gridCol w="1678137">
                  <a:extLst>
                    <a:ext uri="{9D8B030D-6E8A-4147-A177-3AD203B41FA5}"/>
                  </a:extLst>
                </a:gridCol>
              </a:tblGrid>
              <a:tr h="288032">
                <a:tc gridSpan="2">
                  <a:txBody>
                    <a:bodyPr/>
                    <a:lstStyle/>
                    <a:p>
                      <a:pPr algn="ctr" fontAlgn="ctr"/>
                      <a:r>
                        <a:rPr lang="it-IT" sz="1400" b="1" i="0" u="none" strike="noStrike" dirty="0" smtClean="0">
                          <a:solidFill>
                            <a:srgbClr val="000000"/>
                          </a:solidFill>
                          <a:effectLst/>
                          <a:latin typeface="Calibri"/>
                        </a:rPr>
                        <a:t>Opinamenti </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extLst>
              </a:tr>
              <a:tr h="288032">
                <a:tc>
                  <a:txBody>
                    <a:bodyPr/>
                    <a:lstStyle/>
                    <a:p>
                      <a:pPr algn="ctr" fontAlgn="ctr"/>
                      <a:r>
                        <a:rPr lang="it-IT" sz="1400" b="1" i="0" u="none" strike="noStrike" baseline="0" dirty="0">
                          <a:solidFill>
                            <a:srgbClr val="000000"/>
                          </a:solidFill>
                          <a:effectLst/>
                          <a:latin typeface="Calibri"/>
                        </a:rPr>
                        <a:t>Presentate</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243</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a:solidFill>
                            <a:srgbClr val="000000"/>
                          </a:solidFill>
                          <a:effectLst/>
                          <a:latin typeface="Calibri"/>
                        </a:rPr>
                        <a:t>Ritirate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14</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a:solidFill>
                            <a:srgbClr val="000000"/>
                          </a:solidFill>
                          <a:effectLst/>
                          <a:latin typeface="Calibri"/>
                        </a:rPr>
                        <a:t>Lavorate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211</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a:solidFill>
                            <a:srgbClr val="000000"/>
                          </a:solidFill>
                          <a:effectLst/>
                          <a:latin typeface="Calibri"/>
                        </a:rPr>
                        <a:t>Pendenti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18</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bl>
          </a:graphicData>
        </a:graphic>
      </p:graphicFrame>
      <p:pic>
        <p:nvPicPr>
          <p:cNvPr id="32789" name="Immagine 9"/>
          <p:cNvPicPr>
            <a:picLocks noChangeAspect="1"/>
          </p:cNvPicPr>
          <p:nvPr/>
        </p:nvPicPr>
        <p:blipFill>
          <a:blip r:embed="rId3"/>
          <a:srcRect/>
          <a:stretch>
            <a:fillRect/>
          </a:stretch>
        </p:blipFill>
        <p:spPr bwMode="auto">
          <a:xfrm>
            <a:off x="323850" y="292100"/>
            <a:ext cx="1117600" cy="1049338"/>
          </a:xfrm>
          <a:prstGeom prst="rect">
            <a:avLst/>
          </a:prstGeom>
          <a:noFill/>
          <a:ln w="9525">
            <a:noFill/>
            <a:miter lim="800000"/>
            <a:headEnd/>
            <a:tailEnd/>
          </a:ln>
        </p:spPr>
      </p:pic>
      <p:graphicFrame>
        <p:nvGraphicFramePr>
          <p:cNvPr id="9" name="Tabella 8"/>
          <p:cNvGraphicFramePr>
            <a:graphicFrameLocks noGrp="1"/>
          </p:cNvGraphicFramePr>
          <p:nvPr>
            <p:extLst>
              <p:ext uri="{D42A27DB-BD31-4B8C-83A1-F6EECF244321}">
                <p14:modId xmlns:p14="http://schemas.microsoft.com/office/powerpoint/2010/main" val="334491542"/>
              </p:ext>
            </p:extLst>
          </p:nvPr>
        </p:nvGraphicFramePr>
        <p:xfrm>
          <a:off x="2603500" y="3860800"/>
          <a:ext cx="3938486" cy="864096"/>
        </p:xfrm>
        <a:graphic>
          <a:graphicData uri="http://schemas.openxmlformats.org/drawingml/2006/table">
            <a:tbl>
              <a:tblPr>
                <a:tableStyleId>{073A0DAA-6AF3-43AB-8588-CEC1D06C72B9}</a:tableStyleId>
              </a:tblPr>
              <a:tblGrid>
                <a:gridCol w="2260349">
                  <a:extLst>
                    <a:ext uri="{9D8B030D-6E8A-4147-A177-3AD203B41FA5}"/>
                  </a:extLst>
                </a:gridCol>
                <a:gridCol w="1678137">
                  <a:extLst>
                    <a:ext uri="{9D8B030D-6E8A-4147-A177-3AD203B41FA5}"/>
                  </a:extLst>
                </a:gridCol>
              </a:tblGrid>
              <a:tr h="288032">
                <a:tc gridSpan="2">
                  <a:txBody>
                    <a:bodyPr/>
                    <a:lstStyle/>
                    <a:p>
                      <a:pPr algn="ctr" fontAlgn="ctr"/>
                      <a:r>
                        <a:rPr lang="it-IT" sz="1400" b="1" i="0" u="none" strike="noStrike" dirty="0">
                          <a:solidFill>
                            <a:srgbClr val="000000"/>
                          </a:solidFill>
                          <a:effectLst/>
                          <a:latin typeface="Calibri"/>
                        </a:rPr>
                        <a:t>Ricorsi in prevenzione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extLst>
              </a:tr>
              <a:tr h="288032">
                <a:tc>
                  <a:txBody>
                    <a:bodyPr/>
                    <a:lstStyle/>
                    <a:p>
                      <a:pPr algn="ctr" fontAlgn="ctr"/>
                      <a:r>
                        <a:rPr lang="it-IT" sz="1400" b="1" i="0" u="none" strike="noStrike" dirty="0">
                          <a:solidFill>
                            <a:srgbClr val="000000"/>
                          </a:solidFill>
                          <a:effectLst/>
                          <a:latin typeface="Calibri"/>
                        </a:rPr>
                        <a:t>Presentati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23</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a:solidFill>
                            <a:srgbClr val="000000"/>
                          </a:solidFill>
                          <a:effectLst/>
                          <a:latin typeface="Calibri"/>
                        </a:rPr>
                        <a:t>Abbinati a note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9</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bl>
          </a:graphicData>
        </a:graphic>
      </p:graphicFrame>
      <p:graphicFrame>
        <p:nvGraphicFramePr>
          <p:cNvPr id="11" name="Tabella 10"/>
          <p:cNvGraphicFramePr>
            <a:graphicFrameLocks noGrp="1"/>
          </p:cNvGraphicFramePr>
          <p:nvPr>
            <p:extLst>
              <p:ext uri="{D42A27DB-BD31-4B8C-83A1-F6EECF244321}">
                <p14:modId xmlns:p14="http://schemas.microsoft.com/office/powerpoint/2010/main" val="3775845275"/>
              </p:ext>
            </p:extLst>
          </p:nvPr>
        </p:nvGraphicFramePr>
        <p:xfrm>
          <a:off x="2603500" y="5373688"/>
          <a:ext cx="3938486" cy="1152128"/>
        </p:xfrm>
        <a:graphic>
          <a:graphicData uri="http://schemas.openxmlformats.org/drawingml/2006/table">
            <a:tbl>
              <a:tblPr>
                <a:tableStyleId>{073A0DAA-6AF3-43AB-8588-CEC1D06C72B9}</a:tableStyleId>
              </a:tblPr>
              <a:tblGrid>
                <a:gridCol w="2260349">
                  <a:extLst>
                    <a:ext uri="{9D8B030D-6E8A-4147-A177-3AD203B41FA5}"/>
                  </a:extLst>
                </a:gridCol>
                <a:gridCol w="1678137">
                  <a:extLst>
                    <a:ext uri="{9D8B030D-6E8A-4147-A177-3AD203B41FA5}"/>
                  </a:extLst>
                </a:gridCol>
              </a:tblGrid>
              <a:tr h="288032">
                <a:tc gridSpan="2">
                  <a:txBody>
                    <a:bodyPr/>
                    <a:lstStyle/>
                    <a:p>
                      <a:pPr algn="ctr" fontAlgn="ctr"/>
                      <a:r>
                        <a:rPr lang="it-IT" sz="1400" b="1" i="0" u="none" strike="noStrike" dirty="0">
                          <a:solidFill>
                            <a:srgbClr val="000000"/>
                          </a:solidFill>
                          <a:effectLst/>
                          <a:latin typeface="Calibri"/>
                        </a:rPr>
                        <a:t>Note Difensori d’Ufficio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extLst>
              </a:tr>
              <a:tr h="288032">
                <a:tc>
                  <a:txBody>
                    <a:bodyPr/>
                    <a:lstStyle/>
                    <a:p>
                      <a:pPr algn="ctr" fontAlgn="ctr"/>
                      <a:r>
                        <a:rPr lang="it-IT" sz="1400" b="1" i="0" u="none" strike="noStrike" baseline="0" dirty="0">
                          <a:solidFill>
                            <a:srgbClr val="000000"/>
                          </a:solidFill>
                          <a:effectLst/>
                          <a:latin typeface="Calibri"/>
                        </a:rPr>
                        <a:t>Presentate</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chemeClr val="tx1"/>
                          </a:solidFill>
                          <a:effectLst/>
                          <a:latin typeface="Calibri"/>
                        </a:rPr>
                        <a:t>236</a:t>
                      </a:r>
                      <a:endParaRPr lang="it-IT"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a:solidFill>
                            <a:srgbClr val="000000"/>
                          </a:solidFill>
                          <a:effectLst/>
                          <a:latin typeface="Calibri"/>
                        </a:rPr>
                        <a:t>Lavorate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chemeClr val="tx1"/>
                          </a:solidFill>
                          <a:effectLst/>
                          <a:latin typeface="Calibri"/>
                        </a:rPr>
                        <a:t>133</a:t>
                      </a:r>
                      <a:endParaRPr lang="it-IT"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smtClean="0">
                          <a:solidFill>
                            <a:srgbClr val="000000"/>
                          </a:solidFill>
                          <a:effectLst/>
                          <a:latin typeface="Calibri"/>
                        </a:rPr>
                        <a:t>Pendenti</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chemeClr val="tx1"/>
                          </a:solidFill>
                          <a:effectLst/>
                          <a:latin typeface="Calibri"/>
                        </a:rPr>
                        <a:t>103</a:t>
                      </a:r>
                      <a:endParaRPr lang="it-IT"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bl>
          </a:graphicData>
        </a:graphic>
      </p:graphicFrame>
      <p:sp>
        <p:nvSpPr>
          <p:cNvPr id="32822" name="Titolo 1"/>
          <p:cNvSpPr>
            <a:spLocks noGrp="1"/>
          </p:cNvSpPr>
          <p:nvPr>
            <p:ph type="title"/>
          </p:nvPr>
        </p:nvSpPr>
        <p:spPr>
          <a:xfrm>
            <a:off x="457200" y="274638"/>
            <a:ext cx="8229600" cy="850900"/>
          </a:xfrm>
        </p:spPr>
        <p:txBody>
          <a:bodyPr/>
          <a:lstStyle/>
          <a:p>
            <a:r>
              <a:rPr lang="it-IT" sz="2400" dirty="0"/>
              <a:t>Assemblea Ordinaria degli iscritti</a:t>
            </a:r>
            <a:br>
              <a:rPr lang="it-IT" sz="2400" dirty="0"/>
            </a:br>
            <a:r>
              <a:rPr lang="it-IT" sz="2400" dirty="0"/>
              <a:t>Teatro Comunale  7 Maggio 2018</a:t>
            </a:r>
            <a:endParaRPr lang="it-IT"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178867043"/>
              </p:ext>
            </p:extLst>
          </p:nvPr>
        </p:nvGraphicFramePr>
        <p:xfrm>
          <a:off x="2613101" y="2420888"/>
          <a:ext cx="3938486" cy="1152128"/>
        </p:xfrm>
        <a:graphic>
          <a:graphicData uri="http://schemas.openxmlformats.org/drawingml/2006/table">
            <a:tbl>
              <a:tblPr>
                <a:tableStyleId>{073A0DAA-6AF3-43AB-8588-CEC1D06C72B9}</a:tableStyleId>
              </a:tblPr>
              <a:tblGrid>
                <a:gridCol w="2260349">
                  <a:extLst>
                    <a:ext uri="{9D8B030D-6E8A-4147-A177-3AD203B41FA5}"/>
                  </a:extLst>
                </a:gridCol>
                <a:gridCol w="1678137">
                  <a:extLst>
                    <a:ext uri="{9D8B030D-6E8A-4147-A177-3AD203B41FA5}"/>
                  </a:extLst>
                </a:gridCol>
              </a:tblGrid>
              <a:tr h="288032">
                <a:tc gridSpan="2">
                  <a:txBody>
                    <a:bodyPr/>
                    <a:lstStyle/>
                    <a:p>
                      <a:pPr algn="ctr" fontAlgn="ctr"/>
                      <a:r>
                        <a:rPr lang="it-IT" sz="1400" b="1" i="0" u="none" strike="noStrike" dirty="0">
                          <a:solidFill>
                            <a:srgbClr val="000000"/>
                          </a:solidFill>
                          <a:effectLst/>
                          <a:latin typeface="Calibri"/>
                        </a:rPr>
                        <a:t>Istanze</a:t>
                      </a:r>
                      <a:r>
                        <a:rPr lang="it-IT" sz="1400" b="1" i="0" u="none" strike="noStrike" baseline="0" dirty="0">
                          <a:solidFill>
                            <a:srgbClr val="000000"/>
                          </a:solidFill>
                          <a:effectLst/>
                          <a:latin typeface="Calibri"/>
                        </a:rPr>
                        <a:t> di conciliazione</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extLst>
              </a:tr>
              <a:tr h="288032">
                <a:tc>
                  <a:txBody>
                    <a:bodyPr/>
                    <a:lstStyle/>
                    <a:p>
                      <a:pPr algn="ctr" fontAlgn="ctr"/>
                      <a:r>
                        <a:rPr lang="it-IT" sz="1400" b="1" i="0" u="none" strike="noStrike" baseline="0" dirty="0">
                          <a:solidFill>
                            <a:srgbClr val="000000"/>
                          </a:solidFill>
                          <a:effectLst/>
                          <a:latin typeface="Calibri"/>
                        </a:rPr>
                        <a:t>Presentate</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34</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a:solidFill>
                            <a:srgbClr val="000000"/>
                          </a:solidFill>
                          <a:effectLst/>
                          <a:latin typeface="Calibri"/>
                        </a:rPr>
                        <a:t>Lavorate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24</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a:solidFill>
                            <a:srgbClr val="000000"/>
                          </a:solidFill>
                          <a:effectLst/>
                          <a:latin typeface="Calibri"/>
                        </a:rPr>
                        <a:t>Pendenti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10</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bl>
          </a:graphicData>
        </a:graphic>
      </p:graphicFrame>
      <p:pic>
        <p:nvPicPr>
          <p:cNvPr id="34833" name="Immagine 9"/>
          <p:cNvPicPr>
            <a:picLocks noChangeAspect="1"/>
          </p:cNvPicPr>
          <p:nvPr/>
        </p:nvPicPr>
        <p:blipFill>
          <a:blip r:embed="rId3"/>
          <a:srcRect/>
          <a:stretch>
            <a:fillRect/>
          </a:stretch>
        </p:blipFill>
        <p:spPr bwMode="auto">
          <a:xfrm>
            <a:off x="323850" y="292100"/>
            <a:ext cx="1117600" cy="1049338"/>
          </a:xfrm>
          <a:prstGeom prst="rect">
            <a:avLst/>
          </a:prstGeom>
          <a:noFill/>
          <a:ln w="9525">
            <a:noFill/>
            <a:miter lim="800000"/>
            <a:headEnd/>
            <a:tailEnd/>
          </a:ln>
        </p:spPr>
      </p:pic>
      <p:graphicFrame>
        <p:nvGraphicFramePr>
          <p:cNvPr id="9" name="Tabella 8"/>
          <p:cNvGraphicFramePr>
            <a:graphicFrameLocks noGrp="1"/>
          </p:cNvGraphicFramePr>
          <p:nvPr>
            <p:extLst>
              <p:ext uri="{D42A27DB-BD31-4B8C-83A1-F6EECF244321}">
                <p14:modId xmlns:p14="http://schemas.microsoft.com/office/powerpoint/2010/main" val="3139607569"/>
              </p:ext>
            </p:extLst>
          </p:nvPr>
        </p:nvGraphicFramePr>
        <p:xfrm>
          <a:off x="2603500" y="4624388"/>
          <a:ext cx="3938487" cy="1180932"/>
        </p:xfrm>
        <a:graphic>
          <a:graphicData uri="http://schemas.openxmlformats.org/drawingml/2006/table">
            <a:tbl>
              <a:tblPr>
                <a:tableStyleId>{073A0DAA-6AF3-43AB-8588-CEC1D06C72B9}</a:tableStyleId>
              </a:tblPr>
              <a:tblGrid>
                <a:gridCol w="1380872">
                  <a:extLst>
                    <a:ext uri="{9D8B030D-6E8A-4147-A177-3AD203B41FA5}"/>
                  </a:extLst>
                </a:gridCol>
                <a:gridCol w="1380872">
                  <a:extLst>
                    <a:ext uri="{9D8B030D-6E8A-4147-A177-3AD203B41FA5}"/>
                  </a:extLst>
                </a:gridCol>
                <a:gridCol w="1176743">
                  <a:extLst>
                    <a:ext uri="{9D8B030D-6E8A-4147-A177-3AD203B41FA5}"/>
                  </a:extLst>
                </a:gridCol>
              </a:tblGrid>
              <a:tr h="288032">
                <a:tc gridSpan="3">
                  <a:txBody>
                    <a:bodyPr/>
                    <a:lstStyle/>
                    <a:p>
                      <a:pPr algn="ctr" fontAlgn="ctr"/>
                      <a:r>
                        <a:rPr lang="it-IT" sz="1400" b="1" i="0" u="none" strike="noStrike" dirty="0">
                          <a:solidFill>
                            <a:srgbClr val="000000"/>
                          </a:solidFill>
                          <a:effectLst/>
                          <a:latin typeface="Calibri"/>
                        </a:rPr>
                        <a:t>Patrocinio a spese dello</a:t>
                      </a:r>
                      <a:r>
                        <a:rPr lang="it-IT" sz="1400" b="1" i="0" u="none" strike="noStrike" baseline="0" dirty="0">
                          <a:solidFill>
                            <a:srgbClr val="000000"/>
                          </a:solidFill>
                          <a:effectLst/>
                          <a:latin typeface="Calibri"/>
                        </a:rPr>
                        <a:t> Stato</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endParaRPr lang="it-IT"/>
                    </a:p>
                  </a:txBody>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extLst>
              </a:tr>
              <a:tr h="288032">
                <a:tc>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2016</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2017</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extLst>
              </a:tr>
              <a:tr h="302434">
                <a:tc>
                  <a:txBody>
                    <a:bodyPr/>
                    <a:lstStyle/>
                    <a:p>
                      <a:pPr algn="ctr" fontAlgn="ctr"/>
                      <a:r>
                        <a:rPr lang="it-IT" sz="1400" b="1" i="0" u="none" strike="noStrike" dirty="0">
                          <a:solidFill>
                            <a:srgbClr val="000000"/>
                          </a:solidFill>
                          <a:effectLst/>
                          <a:latin typeface="Calibri"/>
                        </a:rPr>
                        <a:t>Presentate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4.250</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smtClean="0">
                          <a:solidFill>
                            <a:srgbClr val="000000"/>
                          </a:solidFill>
                          <a:effectLst/>
                          <a:latin typeface="Calibri"/>
                        </a:rPr>
                        <a:t>5825</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302434">
                <a:tc>
                  <a:txBody>
                    <a:bodyPr/>
                    <a:lstStyle/>
                    <a:p>
                      <a:pPr algn="ctr" fontAlgn="ctr"/>
                      <a:r>
                        <a:rPr lang="it-IT" sz="1400" b="1" i="0" u="none" strike="noStrike" dirty="0">
                          <a:solidFill>
                            <a:srgbClr val="000000"/>
                          </a:solidFill>
                          <a:effectLst/>
                          <a:latin typeface="Calibri"/>
                        </a:rPr>
                        <a:t>Immigrazione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2.600</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smtClean="0">
                          <a:solidFill>
                            <a:srgbClr val="000000"/>
                          </a:solidFill>
                          <a:effectLst/>
                          <a:latin typeface="Calibri"/>
                        </a:rPr>
                        <a:t>4530</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bl>
          </a:graphicData>
        </a:graphic>
      </p:graphicFrame>
      <p:sp>
        <p:nvSpPr>
          <p:cNvPr id="34854" name="Segnaposto contenuto 2"/>
          <p:cNvSpPr>
            <a:spLocks noGrp="1"/>
          </p:cNvSpPr>
          <p:nvPr>
            <p:ph idx="1"/>
          </p:nvPr>
        </p:nvSpPr>
        <p:spPr>
          <a:xfrm>
            <a:off x="457200" y="1168400"/>
            <a:ext cx="8229600" cy="820738"/>
          </a:xfrm>
        </p:spPr>
        <p:txBody>
          <a:bodyPr/>
          <a:lstStyle/>
          <a:p>
            <a:pPr marL="0" indent="0" algn="ctr">
              <a:buFont typeface="Arial" charset="0"/>
              <a:buNone/>
            </a:pPr>
            <a:r>
              <a:rPr lang="it-IT" u="sng" dirty="0" smtClean="0"/>
              <a:t>Conciliazioni</a:t>
            </a:r>
            <a:endParaRPr lang="it-IT" sz="2800" dirty="0" smtClean="0"/>
          </a:p>
        </p:txBody>
      </p:sp>
      <p:sp>
        <p:nvSpPr>
          <p:cNvPr id="34855" name="Segnaposto contenuto 2"/>
          <p:cNvSpPr txBox="1">
            <a:spLocks/>
          </p:cNvSpPr>
          <p:nvPr/>
        </p:nvSpPr>
        <p:spPr bwMode="auto">
          <a:xfrm>
            <a:off x="467544" y="1678584"/>
            <a:ext cx="8229600" cy="317500"/>
          </a:xfrm>
          <a:prstGeom prst="rect">
            <a:avLst/>
          </a:prstGeom>
          <a:noFill/>
          <a:ln w="9525">
            <a:noFill/>
            <a:miter lim="800000"/>
            <a:headEnd/>
            <a:tailEnd/>
          </a:ln>
        </p:spPr>
        <p:txBody>
          <a:bodyPr/>
          <a:lstStyle/>
          <a:p>
            <a:pPr algn="ctr">
              <a:spcBef>
                <a:spcPct val="20000"/>
              </a:spcBef>
              <a:buFont typeface="Arial" charset="0"/>
              <a:buNone/>
            </a:pPr>
            <a:r>
              <a:rPr lang="it-IT" dirty="0" smtClean="0">
                <a:latin typeface="Calibri" pitchFamily="34" charset="0"/>
              </a:rPr>
              <a:t>Dati relativi all’anno 2017</a:t>
            </a:r>
            <a:endParaRPr lang="it-IT" sz="3200" dirty="0">
              <a:latin typeface="Calibri" pitchFamily="34" charset="0"/>
            </a:endParaRPr>
          </a:p>
        </p:txBody>
      </p:sp>
      <p:sp>
        <p:nvSpPr>
          <p:cNvPr id="34856" name="Titolo 1"/>
          <p:cNvSpPr>
            <a:spLocks noGrp="1"/>
          </p:cNvSpPr>
          <p:nvPr>
            <p:ph type="title"/>
          </p:nvPr>
        </p:nvSpPr>
        <p:spPr>
          <a:xfrm>
            <a:off x="457200" y="274638"/>
            <a:ext cx="8229600" cy="850900"/>
          </a:xfrm>
        </p:spPr>
        <p:txBody>
          <a:bodyPr/>
          <a:lstStyle/>
          <a:p>
            <a:r>
              <a:rPr lang="it-IT" sz="2400" dirty="0"/>
              <a:t>Assemblea Ordinaria degli iscritti</a:t>
            </a:r>
            <a:br>
              <a:rPr lang="it-IT" sz="2400" dirty="0"/>
            </a:br>
            <a:r>
              <a:rPr lang="it-IT" sz="2400" dirty="0"/>
              <a:t>Teatro Comunale  7 Maggio 2018</a:t>
            </a:r>
            <a:endParaRPr lang="it-IT" sz="2400" dirty="0" smtClean="0"/>
          </a:p>
        </p:txBody>
      </p:sp>
      <p:sp>
        <p:nvSpPr>
          <p:cNvPr id="8" name="Segnaposto contenuto 2"/>
          <p:cNvSpPr txBox="1">
            <a:spLocks/>
          </p:cNvSpPr>
          <p:nvPr/>
        </p:nvSpPr>
        <p:spPr bwMode="auto">
          <a:xfrm>
            <a:off x="611560" y="3771105"/>
            <a:ext cx="8229600" cy="317500"/>
          </a:xfrm>
          <a:prstGeom prst="rect">
            <a:avLst/>
          </a:prstGeom>
          <a:noFill/>
          <a:ln w="9525">
            <a:noFill/>
            <a:miter lim="800000"/>
            <a:headEnd/>
            <a:tailEnd/>
          </a:ln>
        </p:spPr>
        <p:txBody>
          <a:bodyPr/>
          <a:lstStyle/>
          <a:p>
            <a:pPr algn="ctr">
              <a:spcBef>
                <a:spcPct val="20000"/>
              </a:spcBef>
              <a:buFont typeface="Arial" charset="0"/>
              <a:buNone/>
            </a:pPr>
            <a:r>
              <a:rPr lang="it-IT" sz="3200" u="sng" dirty="0" smtClean="0">
                <a:latin typeface="Calibri" pitchFamily="34" charset="0"/>
              </a:rPr>
              <a:t>Patrocinio a Spese dello Stato </a:t>
            </a:r>
            <a:endParaRPr lang="it-IT" sz="3200" u="sng"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3450688078"/>
              </p:ext>
            </p:extLst>
          </p:nvPr>
        </p:nvGraphicFramePr>
        <p:xfrm>
          <a:off x="2603500" y="3429000"/>
          <a:ext cx="3938486" cy="2016224"/>
        </p:xfrm>
        <a:graphic>
          <a:graphicData uri="http://schemas.openxmlformats.org/drawingml/2006/table">
            <a:tbl>
              <a:tblPr>
                <a:tableStyleId>{073A0DAA-6AF3-43AB-8588-CEC1D06C72B9}</a:tableStyleId>
              </a:tblPr>
              <a:tblGrid>
                <a:gridCol w="2545307">
                  <a:extLst>
                    <a:ext uri="{9D8B030D-6E8A-4147-A177-3AD203B41FA5}"/>
                  </a:extLst>
                </a:gridCol>
                <a:gridCol w="1393179">
                  <a:extLst>
                    <a:ext uri="{9D8B030D-6E8A-4147-A177-3AD203B41FA5}"/>
                  </a:extLst>
                </a:gridCol>
              </a:tblGrid>
              <a:tr h="288032">
                <a:tc gridSpan="2">
                  <a:txBody>
                    <a:bodyPr/>
                    <a:lstStyle/>
                    <a:p>
                      <a:pPr algn="ctr" fontAlgn="ctr"/>
                      <a:r>
                        <a:rPr lang="it-IT" sz="1400" b="1" i="0" u="none" strike="noStrike" dirty="0" smtClean="0">
                          <a:solidFill>
                            <a:srgbClr val="000000"/>
                          </a:solidFill>
                          <a:effectLst/>
                          <a:latin typeface="Calibri"/>
                        </a:rPr>
                        <a:t>Esponenti</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extLst>
              </a:tr>
              <a:tr h="288032">
                <a:tc>
                  <a:txBody>
                    <a:bodyPr/>
                    <a:lstStyle/>
                    <a:p>
                      <a:pPr algn="ctr" fontAlgn="ctr"/>
                      <a:r>
                        <a:rPr lang="it-IT" sz="1400" b="1" i="0" u="none" strike="noStrike" baseline="0" dirty="0" smtClean="0">
                          <a:solidFill>
                            <a:srgbClr val="000000"/>
                          </a:solidFill>
                          <a:effectLst/>
                          <a:latin typeface="Calibri"/>
                        </a:rPr>
                        <a:t>Privati</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103</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smtClean="0">
                          <a:solidFill>
                            <a:srgbClr val="000000"/>
                          </a:solidFill>
                          <a:effectLst/>
                          <a:latin typeface="Calibri"/>
                        </a:rPr>
                        <a:t>Uffici Giudiziari</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31</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it-IT" sz="1400" b="1" i="0" u="none" strike="noStrike" dirty="0" smtClean="0">
                          <a:solidFill>
                            <a:srgbClr val="000000"/>
                          </a:solidFill>
                          <a:effectLst/>
                          <a:latin typeface="+mn-lt"/>
                        </a:rPr>
                        <a:t>Avvocati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39</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803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it-IT" sz="1400" b="1" i="0" u="none" strike="noStrike" dirty="0" smtClean="0">
                          <a:solidFill>
                            <a:srgbClr val="000000"/>
                          </a:solidFill>
                          <a:effectLst/>
                          <a:latin typeface="+mn-lt"/>
                        </a:rPr>
                        <a:t>D’ufficio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10</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8032">
                <a:tc>
                  <a:txBody>
                    <a:bodyPr/>
                    <a:lstStyle/>
                    <a:p>
                      <a:pPr algn="ctr" fontAlgn="ctr"/>
                      <a:r>
                        <a:rPr lang="it-IT" sz="1400" b="1" i="0" u="none" strike="noStrike" dirty="0" smtClean="0">
                          <a:solidFill>
                            <a:srgbClr val="000000"/>
                          </a:solidFill>
                          <a:effectLst/>
                          <a:latin typeface="Calibri"/>
                        </a:rPr>
                        <a:t>Enti pubblici</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chemeClr val="tx1"/>
                          </a:solidFill>
                          <a:effectLst/>
                          <a:latin typeface="Calibri"/>
                        </a:rPr>
                        <a:t>1</a:t>
                      </a:r>
                      <a:endParaRPr lang="it-IT"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smtClean="0">
                          <a:solidFill>
                            <a:srgbClr val="000000"/>
                          </a:solidFill>
                          <a:effectLst/>
                          <a:latin typeface="Calibri"/>
                        </a:rPr>
                        <a:t>Totale esposti</a:t>
                      </a:r>
                      <a:r>
                        <a:rPr lang="it-IT" sz="1400" b="1" i="0" u="none" strike="noStrike" baseline="0" dirty="0" smtClean="0">
                          <a:solidFill>
                            <a:srgbClr val="000000"/>
                          </a:solidFill>
                          <a:effectLst/>
                          <a:latin typeface="Calibri"/>
                        </a:rPr>
                        <a:t> presentati</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chemeClr val="tx1"/>
                          </a:solidFill>
                          <a:effectLst/>
                          <a:latin typeface="Calibri"/>
                        </a:rPr>
                        <a:t>184</a:t>
                      </a:r>
                      <a:endParaRPr lang="it-IT"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36890" name="Immagine 9"/>
          <p:cNvPicPr>
            <a:picLocks noChangeAspect="1"/>
          </p:cNvPicPr>
          <p:nvPr/>
        </p:nvPicPr>
        <p:blipFill>
          <a:blip r:embed="rId3"/>
          <a:srcRect/>
          <a:stretch>
            <a:fillRect/>
          </a:stretch>
        </p:blipFill>
        <p:spPr bwMode="auto">
          <a:xfrm>
            <a:off x="323850" y="292100"/>
            <a:ext cx="1117600" cy="1049338"/>
          </a:xfrm>
          <a:prstGeom prst="rect">
            <a:avLst/>
          </a:prstGeom>
          <a:noFill/>
          <a:ln w="9525">
            <a:noFill/>
            <a:miter lim="800000"/>
            <a:headEnd/>
            <a:tailEnd/>
          </a:ln>
        </p:spPr>
      </p:pic>
      <p:sp>
        <p:nvSpPr>
          <p:cNvPr id="36891" name="Segnaposto contenuto 2"/>
          <p:cNvSpPr>
            <a:spLocks noGrp="1"/>
          </p:cNvSpPr>
          <p:nvPr>
            <p:ph idx="1"/>
          </p:nvPr>
        </p:nvSpPr>
        <p:spPr>
          <a:xfrm>
            <a:off x="457200" y="1168400"/>
            <a:ext cx="8229600" cy="820738"/>
          </a:xfrm>
        </p:spPr>
        <p:txBody>
          <a:bodyPr/>
          <a:lstStyle/>
          <a:p>
            <a:pPr marL="0" indent="0" algn="ctr">
              <a:buFont typeface="Arial" charset="0"/>
              <a:buNone/>
            </a:pPr>
            <a:r>
              <a:rPr lang="it-IT" u="sng" dirty="0" smtClean="0"/>
              <a:t>Segnalazioni disciplinari</a:t>
            </a:r>
            <a:endParaRPr lang="it-IT" sz="2800" dirty="0" smtClean="0"/>
          </a:p>
        </p:txBody>
      </p:sp>
      <p:sp>
        <p:nvSpPr>
          <p:cNvPr id="36892" name="Segnaposto contenuto 2"/>
          <p:cNvSpPr txBox="1">
            <a:spLocks/>
          </p:cNvSpPr>
          <p:nvPr/>
        </p:nvSpPr>
        <p:spPr bwMode="auto">
          <a:xfrm>
            <a:off x="446088" y="2132856"/>
            <a:ext cx="8229600" cy="317500"/>
          </a:xfrm>
          <a:prstGeom prst="rect">
            <a:avLst/>
          </a:prstGeom>
          <a:noFill/>
          <a:ln w="9525">
            <a:noFill/>
            <a:miter lim="800000"/>
            <a:headEnd/>
            <a:tailEnd/>
          </a:ln>
        </p:spPr>
        <p:txBody>
          <a:bodyPr/>
          <a:lstStyle/>
          <a:p>
            <a:pPr algn="ctr">
              <a:spcBef>
                <a:spcPct val="20000"/>
              </a:spcBef>
              <a:buFont typeface="Arial" charset="0"/>
              <a:buNone/>
            </a:pPr>
            <a:r>
              <a:rPr lang="it-IT" dirty="0">
                <a:latin typeface="Calibri" pitchFamily="34" charset="0"/>
              </a:rPr>
              <a:t>Dati relativi all’anno </a:t>
            </a:r>
            <a:r>
              <a:rPr lang="it-IT" dirty="0" smtClean="0">
                <a:latin typeface="Calibri" pitchFamily="34" charset="0"/>
              </a:rPr>
              <a:t>2017</a:t>
            </a:r>
            <a:endParaRPr lang="it-IT" sz="3200" dirty="0">
              <a:latin typeface="Calibri" pitchFamily="34" charset="0"/>
            </a:endParaRPr>
          </a:p>
        </p:txBody>
      </p:sp>
      <p:sp>
        <p:nvSpPr>
          <p:cNvPr id="36893" name="Titolo 1"/>
          <p:cNvSpPr>
            <a:spLocks noGrp="1"/>
          </p:cNvSpPr>
          <p:nvPr>
            <p:ph type="title"/>
          </p:nvPr>
        </p:nvSpPr>
        <p:spPr>
          <a:xfrm>
            <a:off x="457200" y="274638"/>
            <a:ext cx="8229600" cy="850900"/>
          </a:xfrm>
        </p:spPr>
        <p:txBody>
          <a:bodyPr/>
          <a:lstStyle/>
          <a:p>
            <a:r>
              <a:rPr lang="it-IT" sz="2400" dirty="0"/>
              <a:t>Assemblea Ordinaria degli iscritti</a:t>
            </a:r>
            <a:br>
              <a:rPr lang="it-IT" sz="2400" dirty="0"/>
            </a:br>
            <a:r>
              <a:rPr lang="it-IT" sz="2400" dirty="0"/>
              <a:t>Teatro Comunale  7 Maggio 2018</a:t>
            </a:r>
            <a:endParaRPr lang="it-IT"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egnaposto contenuto 2"/>
          <p:cNvSpPr>
            <a:spLocks noGrp="1"/>
          </p:cNvSpPr>
          <p:nvPr>
            <p:ph idx="1"/>
          </p:nvPr>
        </p:nvSpPr>
        <p:spPr>
          <a:xfrm>
            <a:off x="457200" y="1168400"/>
            <a:ext cx="8229600" cy="820738"/>
          </a:xfrm>
        </p:spPr>
        <p:txBody>
          <a:bodyPr/>
          <a:lstStyle/>
          <a:p>
            <a:pPr marL="0" indent="0" algn="ctr">
              <a:buFont typeface="Arial" charset="0"/>
              <a:buNone/>
            </a:pPr>
            <a:r>
              <a:rPr lang="it-IT" u="sng" dirty="0" smtClean="0"/>
              <a:t>Organismo di Mediazione</a:t>
            </a:r>
          </a:p>
        </p:txBody>
      </p:sp>
      <p:pic>
        <p:nvPicPr>
          <p:cNvPr id="38914" name="Immagine 9"/>
          <p:cNvPicPr>
            <a:picLocks noChangeAspect="1"/>
          </p:cNvPicPr>
          <p:nvPr/>
        </p:nvPicPr>
        <p:blipFill>
          <a:blip r:embed="rId3"/>
          <a:srcRect/>
          <a:stretch>
            <a:fillRect/>
          </a:stretch>
        </p:blipFill>
        <p:spPr bwMode="auto">
          <a:xfrm>
            <a:off x="323850" y="292100"/>
            <a:ext cx="1117600" cy="1049338"/>
          </a:xfrm>
          <a:prstGeom prst="rect">
            <a:avLst/>
          </a:prstGeom>
          <a:noFill/>
          <a:ln w="9525">
            <a:noFill/>
            <a:miter lim="800000"/>
            <a:headEnd/>
            <a:tailEnd/>
          </a:ln>
        </p:spPr>
      </p:pic>
      <p:sp>
        <p:nvSpPr>
          <p:cNvPr id="38915" name="Titolo 1"/>
          <p:cNvSpPr>
            <a:spLocks noGrp="1"/>
          </p:cNvSpPr>
          <p:nvPr>
            <p:ph type="title"/>
          </p:nvPr>
        </p:nvSpPr>
        <p:spPr>
          <a:xfrm>
            <a:off x="457200" y="274638"/>
            <a:ext cx="8229600" cy="850900"/>
          </a:xfrm>
        </p:spPr>
        <p:txBody>
          <a:bodyPr/>
          <a:lstStyle/>
          <a:p>
            <a:r>
              <a:rPr lang="it-IT" sz="2400" dirty="0" smtClean="0"/>
              <a:t>Assemblea </a:t>
            </a:r>
            <a:r>
              <a:rPr lang="it-IT" sz="2400" dirty="0"/>
              <a:t>Ordinaria degli iscritti</a:t>
            </a:r>
            <a:br>
              <a:rPr lang="it-IT" sz="2400" dirty="0"/>
            </a:br>
            <a:r>
              <a:rPr lang="it-IT" sz="2400" dirty="0"/>
              <a:t>Teatro Comunale  7 Maggio 2018</a:t>
            </a:r>
            <a:endParaRPr lang="it-IT" sz="2400" dirty="0" smtClean="0"/>
          </a:p>
        </p:txBody>
      </p:sp>
      <p:graphicFrame>
        <p:nvGraphicFramePr>
          <p:cNvPr id="8" name="Tabella 7"/>
          <p:cNvGraphicFramePr>
            <a:graphicFrameLocks noGrp="1"/>
          </p:cNvGraphicFramePr>
          <p:nvPr>
            <p:extLst>
              <p:ext uri="{D42A27DB-BD31-4B8C-83A1-F6EECF244321}">
                <p14:modId xmlns:p14="http://schemas.microsoft.com/office/powerpoint/2010/main" val="3226380887"/>
              </p:ext>
            </p:extLst>
          </p:nvPr>
        </p:nvGraphicFramePr>
        <p:xfrm>
          <a:off x="900113" y="3118480"/>
          <a:ext cx="7333849" cy="2398752"/>
        </p:xfrm>
        <a:graphic>
          <a:graphicData uri="http://schemas.openxmlformats.org/drawingml/2006/table">
            <a:tbl>
              <a:tblPr>
                <a:tableStyleId>{073A0DAA-6AF3-43AB-8588-CEC1D06C72B9}</a:tableStyleId>
              </a:tblPr>
              <a:tblGrid>
                <a:gridCol w="2232248">
                  <a:extLst>
                    <a:ext uri="{9D8B030D-6E8A-4147-A177-3AD203B41FA5}"/>
                  </a:extLst>
                </a:gridCol>
                <a:gridCol w="1944216">
                  <a:extLst>
                    <a:ext uri="{9D8B030D-6E8A-4147-A177-3AD203B41FA5}"/>
                  </a:extLst>
                </a:gridCol>
                <a:gridCol w="1296144">
                  <a:extLst>
                    <a:ext uri="{9D8B030D-6E8A-4147-A177-3AD203B41FA5}"/>
                  </a:extLst>
                </a:gridCol>
                <a:gridCol w="1152128">
                  <a:extLst>
                    <a:ext uri="{9D8B030D-6E8A-4147-A177-3AD203B41FA5}"/>
                  </a:extLst>
                </a:gridCol>
                <a:gridCol w="709113"/>
              </a:tblGrid>
              <a:tr h="384737">
                <a:tc>
                  <a:txBody>
                    <a:bodyPr/>
                    <a:lstStyle/>
                    <a:p>
                      <a:pPr algn="ctr"/>
                      <a:r>
                        <a:rPr lang="it-IT" sz="1600" b="1" dirty="0" smtClean="0">
                          <a:ln>
                            <a:noFill/>
                          </a:ln>
                        </a:rPr>
                        <a:t>Mediazioni</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smtClean="0">
                          <a:ln>
                            <a:noFill/>
                          </a:ln>
                        </a:rPr>
                        <a:t>Delegate</a:t>
                      </a:r>
                      <a:r>
                        <a:rPr lang="it-IT" sz="1600" b="1" baseline="0" dirty="0" smtClean="0">
                          <a:ln>
                            <a:noFill/>
                          </a:ln>
                        </a:rPr>
                        <a:t> dal Giudice</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smtClean="0">
                          <a:ln>
                            <a:noFill/>
                          </a:ln>
                        </a:rPr>
                        <a:t>Obbligatorie</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smtClean="0">
                          <a:ln>
                            <a:noFill/>
                          </a:ln>
                        </a:rPr>
                        <a:t>Volontarie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smtClean="0">
                          <a:ln>
                            <a:noFill/>
                          </a:ln>
                        </a:rPr>
                        <a:t>Totali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extLst>
                  <a:ext uri="{0D108BD9-81ED-4DB2-BD59-A6C34878D82A}"/>
                </a:extLst>
              </a:tr>
              <a:tr h="289271">
                <a:tc>
                  <a:txBody>
                    <a:bodyPr/>
                    <a:lstStyle/>
                    <a:p>
                      <a:pPr algn="ctr"/>
                      <a:r>
                        <a:rPr lang="it-IT" sz="1600" b="1" dirty="0" smtClean="0">
                          <a:ln>
                            <a:noFill/>
                          </a:ln>
                        </a:rPr>
                        <a:t>Accordo</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smtClean="0">
                          <a:ln>
                            <a:noFill/>
                          </a:ln>
                          <a:solidFill>
                            <a:schemeClr val="tx1"/>
                          </a:solidFill>
                        </a:rPr>
                        <a:t>31</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600" b="1" dirty="0" smtClean="0">
                          <a:ln>
                            <a:noFill/>
                          </a:ln>
                          <a:solidFill>
                            <a:schemeClr val="tx1"/>
                          </a:solidFill>
                        </a:rPr>
                        <a:t>94</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600" b="1" dirty="0" smtClean="0">
                          <a:ln>
                            <a:noFill/>
                          </a:ln>
                          <a:solidFill>
                            <a:schemeClr val="tx1"/>
                          </a:solidFill>
                        </a:rPr>
                        <a:t>25</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600" b="1" dirty="0" smtClean="0">
                          <a:ln>
                            <a:noFill/>
                          </a:ln>
                          <a:solidFill>
                            <a:schemeClr val="tx1"/>
                          </a:solidFill>
                        </a:rPr>
                        <a:t>150</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02976">
                <a:tc>
                  <a:txBody>
                    <a:bodyPr/>
                    <a:lstStyle/>
                    <a:p>
                      <a:pPr algn="ctr"/>
                      <a:r>
                        <a:rPr lang="it-IT" sz="1600" b="1" dirty="0" smtClean="0">
                          <a:ln>
                            <a:noFill/>
                          </a:ln>
                        </a:rPr>
                        <a:t>Mancato Accordo</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smtClean="0">
                          <a:ln>
                            <a:noFill/>
                          </a:ln>
                          <a:solidFill>
                            <a:schemeClr val="tx1"/>
                          </a:solidFill>
                        </a:rPr>
                        <a:t>49</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solidFill>
                            <a:schemeClr val="tx1"/>
                          </a:solidFill>
                        </a:rPr>
                        <a:t>75</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solidFill>
                            <a:schemeClr val="tx1"/>
                          </a:solidFill>
                        </a:rPr>
                        <a:t>7</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solidFill>
                            <a:schemeClr val="tx1"/>
                          </a:solidFill>
                        </a:rPr>
                        <a:t>131</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316681">
                <a:tc>
                  <a:txBody>
                    <a:bodyPr/>
                    <a:lstStyle/>
                    <a:p>
                      <a:pPr algn="ctr"/>
                      <a:r>
                        <a:rPr lang="it-IT" sz="1600" b="1" dirty="0" smtClean="0">
                          <a:ln>
                            <a:noFill/>
                          </a:ln>
                        </a:rPr>
                        <a:t>Primo incontro negativo</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smtClean="0">
                          <a:ln>
                            <a:noFill/>
                          </a:ln>
                          <a:solidFill>
                            <a:schemeClr val="tx1"/>
                          </a:solidFill>
                        </a:rPr>
                        <a:t>147</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solidFill>
                            <a:schemeClr val="tx1"/>
                          </a:solidFill>
                        </a:rPr>
                        <a:t>216</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solidFill>
                            <a:schemeClr val="tx1"/>
                          </a:solidFill>
                        </a:rPr>
                        <a:t>38</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solidFill>
                            <a:schemeClr val="tx1"/>
                          </a:solidFill>
                        </a:rPr>
                        <a:t>401</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337615">
                <a:tc>
                  <a:txBody>
                    <a:bodyPr/>
                    <a:lstStyle/>
                    <a:p>
                      <a:pPr algn="ctr"/>
                      <a:r>
                        <a:rPr lang="it-IT" sz="1600" b="1" dirty="0" smtClean="0">
                          <a:ln>
                            <a:noFill/>
                          </a:ln>
                        </a:rPr>
                        <a:t>Mancata partecipazione</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smtClean="0">
                          <a:ln>
                            <a:noFill/>
                          </a:ln>
                          <a:solidFill>
                            <a:schemeClr val="tx1"/>
                          </a:solidFill>
                        </a:rPr>
                        <a:t>33</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solidFill>
                            <a:schemeClr val="tx1"/>
                          </a:solidFill>
                        </a:rPr>
                        <a:t>316</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solidFill>
                            <a:schemeClr val="tx1"/>
                          </a:solidFill>
                        </a:rPr>
                        <a:t>72</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solidFill>
                            <a:schemeClr val="tx1"/>
                          </a:solidFill>
                        </a:rPr>
                        <a:t>421</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89271">
                <a:tc>
                  <a:txBody>
                    <a:bodyPr/>
                    <a:lstStyle/>
                    <a:p>
                      <a:pPr algn="ctr"/>
                      <a:r>
                        <a:rPr lang="it-IT" sz="1600" b="1" dirty="0" smtClean="0">
                          <a:ln>
                            <a:noFill/>
                          </a:ln>
                        </a:rPr>
                        <a:t>Rinunciate</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smtClean="0">
                          <a:ln>
                            <a:noFill/>
                          </a:ln>
                          <a:solidFill>
                            <a:schemeClr val="tx1"/>
                          </a:solidFill>
                        </a:rPr>
                        <a:t>29</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solidFill>
                            <a:schemeClr val="tx1"/>
                          </a:solidFill>
                        </a:rPr>
                        <a:t>68</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solidFill>
                            <a:schemeClr val="tx1"/>
                          </a:solidFill>
                        </a:rPr>
                        <a:t>27</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solidFill>
                            <a:schemeClr val="tx1"/>
                          </a:solidFill>
                        </a:rPr>
                        <a:t>124</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89271">
                <a:tc>
                  <a:txBody>
                    <a:bodyPr/>
                    <a:lstStyle/>
                    <a:p>
                      <a:pPr algn="ctr"/>
                      <a:r>
                        <a:rPr lang="it-IT" sz="1600" b="1" dirty="0" smtClean="0">
                          <a:ln>
                            <a:noFill/>
                          </a:ln>
                        </a:rPr>
                        <a:t>Totali per tipo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smtClean="0">
                          <a:ln>
                            <a:noFill/>
                          </a:ln>
                          <a:solidFill>
                            <a:schemeClr val="tx1"/>
                          </a:solidFill>
                        </a:rPr>
                        <a:t>289</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solidFill>
                            <a:schemeClr val="tx1"/>
                          </a:solidFill>
                        </a:rPr>
                        <a:t>769</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solidFill>
                            <a:schemeClr val="tx1"/>
                          </a:solidFill>
                        </a:rPr>
                        <a:t>169</a:t>
                      </a:r>
                      <a:endParaRPr lang="it-IT" sz="1600" b="1"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solidFill>
                            <a:schemeClr val="tx1"/>
                          </a:solidFill>
                        </a:rPr>
                        <a:t>1.227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8966" name="Segnaposto contenuto 2"/>
          <p:cNvSpPr txBox="1">
            <a:spLocks/>
          </p:cNvSpPr>
          <p:nvPr/>
        </p:nvSpPr>
        <p:spPr bwMode="auto">
          <a:xfrm>
            <a:off x="446856" y="2103388"/>
            <a:ext cx="8229600" cy="317500"/>
          </a:xfrm>
          <a:prstGeom prst="rect">
            <a:avLst/>
          </a:prstGeom>
          <a:noFill/>
          <a:ln w="9525">
            <a:noFill/>
            <a:miter lim="800000"/>
            <a:headEnd/>
            <a:tailEnd/>
          </a:ln>
        </p:spPr>
        <p:txBody>
          <a:bodyPr/>
          <a:lstStyle/>
          <a:p>
            <a:pPr algn="ctr">
              <a:spcBef>
                <a:spcPct val="20000"/>
              </a:spcBef>
              <a:buFont typeface="Arial" charset="0"/>
              <a:buNone/>
            </a:pPr>
            <a:r>
              <a:rPr lang="it-IT" dirty="0">
                <a:latin typeface="Calibri" pitchFamily="34" charset="0"/>
              </a:rPr>
              <a:t>Dati relativi all’anno </a:t>
            </a:r>
            <a:r>
              <a:rPr lang="it-IT" dirty="0" smtClean="0">
                <a:latin typeface="Calibri" pitchFamily="34" charset="0"/>
              </a:rPr>
              <a:t>2017</a:t>
            </a:r>
            <a:endParaRPr lang="it-IT" sz="3200" dirty="0">
              <a:latin typeface="Calibri" pitchFamily="34" charset="0"/>
            </a:endParaRPr>
          </a:p>
        </p:txBody>
      </p:sp>
    </p:spTree>
    <p:extLst>
      <p:ext uri="{BB962C8B-B14F-4D97-AF65-F5344CB8AC3E}">
        <p14:creationId xmlns:p14="http://schemas.microsoft.com/office/powerpoint/2010/main" val="2101501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egnaposto contenuto 2"/>
          <p:cNvSpPr>
            <a:spLocks noGrp="1"/>
          </p:cNvSpPr>
          <p:nvPr>
            <p:ph idx="1"/>
          </p:nvPr>
        </p:nvSpPr>
        <p:spPr>
          <a:xfrm>
            <a:off x="457200" y="1168400"/>
            <a:ext cx="8229600" cy="820738"/>
          </a:xfrm>
        </p:spPr>
        <p:txBody>
          <a:bodyPr/>
          <a:lstStyle/>
          <a:p>
            <a:pPr marL="0" indent="0" algn="ctr">
              <a:buFont typeface="Arial" charset="0"/>
              <a:buNone/>
            </a:pPr>
            <a:r>
              <a:rPr lang="it-IT" u="sng" dirty="0" smtClean="0"/>
              <a:t>Negoziazione Assistita</a:t>
            </a:r>
          </a:p>
        </p:txBody>
      </p:sp>
      <p:pic>
        <p:nvPicPr>
          <p:cNvPr id="38914" name="Immagine 9"/>
          <p:cNvPicPr>
            <a:picLocks noChangeAspect="1"/>
          </p:cNvPicPr>
          <p:nvPr/>
        </p:nvPicPr>
        <p:blipFill>
          <a:blip r:embed="rId3"/>
          <a:srcRect/>
          <a:stretch>
            <a:fillRect/>
          </a:stretch>
        </p:blipFill>
        <p:spPr bwMode="auto">
          <a:xfrm>
            <a:off x="323850" y="292100"/>
            <a:ext cx="1117600" cy="1049338"/>
          </a:xfrm>
          <a:prstGeom prst="rect">
            <a:avLst/>
          </a:prstGeom>
          <a:noFill/>
          <a:ln w="9525">
            <a:noFill/>
            <a:miter lim="800000"/>
            <a:headEnd/>
            <a:tailEnd/>
          </a:ln>
        </p:spPr>
      </p:pic>
      <p:sp>
        <p:nvSpPr>
          <p:cNvPr id="38915" name="Titolo 1"/>
          <p:cNvSpPr>
            <a:spLocks noGrp="1"/>
          </p:cNvSpPr>
          <p:nvPr>
            <p:ph type="title"/>
          </p:nvPr>
        </p:nvSpPr>
        <p:spPr>
          <a:xfrm>
            <a:off x="457200" y="274638"/>
            <a:ext cx="8229600" cy="850900"/>
          </a:xfrm>
        </p:spPr>
        <p:txBody>
          <a:bodyPr/>
          <a:lstStyle/>
          <a:p>
            <a:r>
              <a:rPr lang="it-IT" sz="2400" dirty="0" smtClean="0"/>
              <a:t>Assemblea </a:t>
            </a:r>
            <a:r>
              <a:rPr lang="it-IT" sz="2400" dirty="0"/>
              <a:t>Ordinaria degli iscritti</a:t>
            </a:r>
            <a:br>
              <a:rPr lang="it-IT" sz="2400" dirty="0"/>
            </a:br>
            <a:r>
              <a:rPr lang="it-IT" sz="2400" dirty="0"/>
              <a:t>Teatro Comunale  7 Maggio 2018</a:t>
            </a:r>
            <a:endParaRPr lang="it-IT" sz="2400" dirty="0" smtClean="0"/>
          </a:p>
        </p:txBody>
      </p:sp>
      <p:sp>
        <p:nvSpPr>
          <p:cNvPr id="38966" name="Segnaposto contenuto 2"/>
          <p:cNvSpPr txBox="1">
            <a:spLocks/>
          </p:cNvSpPr>
          <p:nvPr/>
        </p:nvSpPr>
        <p:spPr bwMode="auto">
          <a:xfrm>
            <a:off x="446088" y="2103388"/>
            <a:ext cx="8229600" cy="317500"/>
          </a:xfrm>
          <a:prstGeom prst="rect">
            <a:avLst/>
          </a:prstGeom>
          <a:noFill/>
          <a:ln w="9525">
            <a:noFill/>
            <a:miter lim="800000"/>
            <a:headEnd/>
            <a:tailEnd/>
          </a:ln>
        </p:spPr>
        <p:txBody>
          <a:bodyPr/>
          <a:lstStyle/>
          <a:p>
            <a:pPr algn="ctr">
              <a:spcBef>
                <a:spcPct val="20000"/>
              </a:spcBef>
              <a:buFont typeface="Arial" charset="0"/>
              <a:buNone/>
            </a:pPr>
            <a:r>
              <a:rPr lang="it-IT" dirty="0">
                <a:latin typeface="Calibri" pitchFamily="34" charset="0"/>
              </a:rPr>
              <a:t>Dati relativi all’anno </a:t>
            </a:r>
            <a:r>
              <a:rPr lang="it-IT" dirty="0" smtClean="0">
                <a:latin typeface="Calibri" pitchFamily="34" charset="0"/>
              </a:rPr>
              <a:t>2017</a:t>
            </a:r>
            <a:endParaRPr lang="it-IT" sz="3200" dirty="0">
              <a:latin typeface="Calibri" pitchFamily="34" charset="0"/>
            </a:endParaRPr>
          </a:p>
        </p:txBody>
      </p:sp>
      <p:sp>
        <p:nvSpPr>
          <p:cNvPr id="7" name="Segnaposto contenuto 2"/>
          <p:cNvSpPr txBox="1">
            <a:spLocks/>
          </p:cNvSpPr>
          <p:nvPr/>
        </p:nvSpPr>
        <p:spPr bwMode="auto">
          <a:xfrm>
            <a:off x="1519449" y="3140968"/>
            <a:ext cx="6082878"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it-IT" sz="2000" dirty="0" smtClean="0"/>
              <a:t>- Accordi depositati: </a:t>
            </a:r>
            <a:r>
              <a:rPr lang="it-IT" sz="2000" b="1" dirty="0" smtClean="0"/>
              <a:t>364</a:t>
            </a:r>
          </a:p>
          <a:p>
            <a:pPr marL="0" indent="0" algn="just">
              <a:buNone/>
            </a:pPr>
            <a:endParaRPr lang="it-IT" sz="2000" b="1" dirty="0" smtClean="0"/>
          </a:p>
          <a:p>
            <a:pPr marL="0" indent="0" algn="just">
              <a:buNone/>
            </a:pPr>
            <a:r>
              <a:rPr lang="it-IT" sz="2000" dirty="0" smtClean="0"/>
              <a:t>-</a:t>
            </a:r>
            <a:r>
              <a:rPr lang="it-IT" sz="2000" b="1" dirty="0" smtClean="0"/>
              <a:t> </a:t>
            </a:r>
            <a:r>
              <a:rPr lang="it-IT" sz="2000" dirty="0" smtClean="0"/>
              <a:t>Ripartizione per materie</a:t>
            </a:r>
          </a:p>
          <a:p>
            <a:pPr marL="0" indent="0" algn="just">
              <a:buNone/>
            </a:pPr>
            <a:r>
              <a:rPr lang="it-IT" sz="2000" dirty="0" smtClean="0"/>
              <a:t>  Risarcimento danni da circolazione di veicoli e natanti: </a:t>
            </a:r>
            <a:r>
              <a:rPr lang="it-IT" sz="2000" b="1" dirty="0" smtClean="0"/>
              <a:t>1</a:t>
            </a:r>
          </a:p>
          <a:p>
            <a:pPr marL="0" indent="0" algn="just">
              <a:buNone/>
            </a:pPr>
            <a:r>
              <a:rPr lang="it-IT" sz="2000" dirty="0" smtClean="0"/>
              <a:t>  Separazioni: </a:t>
            </a:r>
            <a:r>
              <a:rPr lang="it-IT" sz="2000" b="1" dirty="0" smtClean="0"/>
              <a:t>160</a:t>
            </a:r>
          </a:p>
          <a:p>
            <a:pPr marL="0" indent="0" algn="just">
              <a:buNone/>
            </a:pPr>
            <a:r>
              <a:rPr lang="it-IT" sz="2000" dirty="0" smtClean="0"/>
              <a:t>  Divorzi: </a:t>
            </a:r>
            <a:r>
              <a:rPr lang="it-IT" sz="2000" b="1" dirty="0" smtClean="0"/>
              <a:t>131</a:t>
            </a:r>
          </a:p>
          <a:p>
            <a:pPr marL="0" indent="0" algn="just">
              <a:buNone/>
            </a:pPr>
            <a:r>
              <a:rPr lang="it-IT" sz="2000" dirty="0" smtClean="0"/>
              <a:t>  Pagamento somme: </a:t>
            </a:r>
            <a:r>
              <a:rPr lang="it-IT" sz="2000" b="1" dirty="0" smtClean="0"/>
              <a:t>54</a:t>
            </a:r>
          </a:p>
          <a:p>
            <a:pPr marL="0" indent="0" algn="just">
              <a:buNone/>
            </a:pPr>
            <a:r>
              <a:rPr lang="it-IT" sz="2000" dirty="0" smtClean="0"/>
              <a:t>  Altro contenzioso: </a:t>
            </a:r>
            <a:r>
              <a:rPr lang="it-IT" sz="2000" b="1" dirty="0" smtClean="0"/>
              <a:t>18</a:t>
            </a:r>
          </a:p>
          <a:p>
            <a:pPr marL="0" indent="0" algn="just">
              <a:buNone/>
            </a:pPr>
            <a:endParaRPr lang="it-IT" sz="2000" dirty="0" smtClean="0"/>
          </a:p>
          <a:p>
            <a:pPr marL="0" indent="0" algn="just">
              <a:buNone/>
            </a:pPr>
            <a:endParaRPr lang="it-IT"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egnaposto contenuto 2"/>
          <p:cNvSpPr>
            <a:spLocks noGrp="1"/>
          </p:cNvSpPr>
          <p:nvPr>
            <p:ph idx="1"/>
          </p:nvPr>
        </p:nvSpPr>
        <p:spPr>
          <a:xfrm>
            <a:off x="457200" y="1168400"/>
            <a:ext cx="8229600" cy="820738"/>
          </a:xfrm>
        </p:spPr>
        <p:txBody>
          <a:bodyPr/>
          <a:lstStyle/>
          <a:p>
            <a:pPr marL="0" indent="0" algn="ctr">
              <a:buFont typeface="Arial" charset="0"/>
              <a:buNone/>
            </a:pPr>
            <a:r>
              <a:rPr lang="it-IT" u="sng" dirty="0" smtClean="0"/>
              <a:t>Negoziazione Assistita</a:t>
            </a:r>
          </a:p>
        </p:txBody>
      </p:sp>
      <p:pic>
        <p:nvPicPr>
          <p:cNvPr id="38914" name="Immagine 9"/>
          <p:cNvPicPr>
            <a:picLocks noChangeAspect="1"/>
          </p:cNvPicPr>
          <p:nvPr/>
        </p:nvPicPr>
        <p:blipFill>
          <a:blip r:embed="rId3"/>
          <a:srcRect/>
          <a:stretch>
            <a:fillRect/>
          </a:stretch>
        </p:blipFill>
        <p:spPr bwMode="auto">
          <a:xfrm>
            <a:off x="323850" y="292100"/>
            <a:ext cx="1117600" cy="1049338"/>
          </a:xfrm>
          <a:prstGeom prst="rect">
            <a:avLst/>
          </a:prstGeom>
          <a:noFill/>
          <a:ln w="9525">
            <a:noFill/>
            <a:miter lim="800000"/>
            <a:headEnd/>
            <a:tailEnd/>
          </a:ln>
        </p:spPr>
      </p:pic>
      <p:sp>
        <p:nvSpPr>
          <p:cNvPr id="38915" name="Titolo 1"/>
          <p:cNvSpPr>
            <a:spLocks noGrp="1"/>
          </p:cNvSpPr>
          <p:nvPr>
            <p:ph type="title"/>
          </p:nvPr>
        </p:nvSpPr>
        <p:spPr>
          <a:xfrm>
            <a:off x="457200" y="274638"/>
            <a:ext cx="8229600" cy="850900"/>
          </a:xfrm>
        </p:spPr>
        <p:txBody>
          <a:bodyPr/>
          <a:lstStyle/>
          <a:p>
            <a:r>
              <a:rPr lang="it-IT" sz="2400" dirty="0" smtClean="0"/>
              <a:t>Assemblea </a:t>
            </a:r>
            <a:r>
              <a:rPr lang="it-IT" sz="2400" dirty="0"/>
              <a:t>Ordinaria degli iscritti</a:t>
            </a:r>
            <a:br>
              <a:rPr lang="it-IT" sz="2400" dirty="0"/>
            </a:br>
            <a:r>
              <a:rPr lang="it-IT" sz="2400" dirty="0"/>
              <a:t>Teatro Comunale  7 Maggio 2018</a:t>
            </a:r>
            <a:endParaRPr lang="it-IT" sz="2400" dirty="0" smtClean="0"/>
          </a:p>
        </p:txBody>
      </p:sp>
      <p:sp>
        <p:nvSpPr>
          <p:cNvPr id="7" name="Segnaposto contenuto 2"/>
          <p:cNvSpPr txBox="1">
            <a:spLocks/>
          </p:cNvSpPr>
          <p:nvPr/>
        </p:nvSpPr>
        <p:spPr bwMode="auto">
          <a:xfrm>
            <a:off x="446088" y="2564904"/>
            <a:ext cx="8229600" cy="30963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it-IT" sz="2000" dirty="0"/>
              <a:t>Dal mese di marzo è attivo il nuovo gestionale del CNF per il </a:t>
            </a:r>
            <a:r>
              <a:rPr lang="it-IT" sz="2000" b="1" dirty="0"/>
              <a:t>deposito on-line degli accordi di negoziazione assistita</a:t>
            </a:r>
            <a:r>
              <a:rPr lang="it-IT" sz="2000" dirty="0"/>
              <a:t>, con il duplice scopo di facilitare il deposito degli accordi da parte degli avvocati e di fornire dati certi sul flusso, così da assolvere all'obbligo di monitoraggio di cui all'art. 11 co. 2 del </a:t>
            </a:r>
            <a:r>
              <a:rPr lang="it-IT" sz="2000" dirty="0" err="1"/>
              <a:t>d.l.</a:t>
            </a:r>
            <a:r>
              <a:rPr lang="it-IT" sz="2000" dirty="0"/>
              <a:t> n. 132/2014, convertito con modificazioni dalla legge n. 162/2014</a:t>
            </a:r>
            <a:r>
              <a:rPr lang="it-IT" sz="2000" dirty="0" smtClean="0"/>
              <a:t>.</a:t>
            </a:r>
            <a:endParaRPr lang="it-IT" sz="2000" dirty="0"/>
          </a:p>
          <a:p>
            <a:pPr marL="0" indent="0">
              <a:buNone/>
            </a:pPr>
            <a:endParaRPr lang="it-IT" sz="2000" dirty="0" smtClean="0"/>
          </a:p>
          <a:p>
            <a:pPr marL="0" indent="0">
              <a:buNone/>
            </a:pPr>
            <a:r>
              <a:rPr lang="it-IT" sz="2000" dirty="0" smtClean="0"/>
              <a:t>D’ora </a:t>
            </a:r>
            <a:r>
              <a:rPr lang="it-IT" sz="2000" dirty="0"/>
              <a:t>in avanti, quindi, gli accordi dovranno essere depositati solo utilizzando il gestionale del CNF, seguendo le istruzioni pubblicate al link:</a:t>
            </a:r>
            <a:br>
              <a:rPr lang="it-IT" sz="2000" dirty="0"/>
            </a:br>
            <a:r>
              <a:rPr lang="it-IT" sz="2000" u="sng" dirty="0">
                <a:hlinkClick r:id="rId4"/>
              </a:rPr>
              <a:t>www.consiglionazionaleforense.it/web/</a:t>
            </a:r>
            <a:r>
              <a:rPr lang="it-IT" sz="2000" u="sng" dirty="0" err="1">
                <a:hlinkClick r:id="rId4"/>
              </a:rPr>
              <a:t>cnf</a:t>
            </a:r>
            <a:r>
              <a:rPr lang="it-IT" sz="2000" u="sng" dirty="0">
                <a:hlinkClick r:id="rId4"/>
              </a:rPr>
              <a:t>/gestionale-deposito-accordi</a:t>
            </a:r>
            <a:r>
              <a:rPr lang="it-IT" sz="2000" dirty="0"/>
              <a:t>.</a:t>
            </a:r>
          </a:p>
          <a:p>
            <a:pPr marL="0" indent="0" algn="just">
              <a:buNone/>
            </a:pPr>
            <a:endParaRPr lang="it-IT" sz="2000" dirty="0" smtClean="0"/>
          </a:p>
          <a:p>
            <a:pPr marL="0" indent="0" algn="just">
              <a:buNone/>
            </a:pPr>
            <a:endParaRPr lang="it-IT" sz="2000" dirty="0" smtClean="0"/>
          </a:p>
        </p:txBody>
      </p:sp>
    </p:spTree>
    <p:extLst>
      <p:ext uri="{BB962C8B-B14F-4D97-AF65-F5344CB8AC3E}">
        <p14:creationId xmlns:p14="http://schemas.microsoft.com/office/powerpoint/2010/main" val="1332379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egnaposto contenuto 2"/>
          <p:cNvSpPr>
            <a:spLocks noGrp="1"/>
          </p:cNvSpPr>
          <p:nvPr>
            <p:ph idx="1"/>
          </p:nvPr>
        </p:nvSpPr>
        <p:spPr>
          <a:xfrm>
            <a:off x="457200" y="1168400"/>
            <a:ext cx="8229600" cy="820738"/>
          </a:xfrm>
        </p:spPr>
        <p:txBody>
          <a:bodyPr/>
          <a:lstStyle/>
          <a:p>
            <a:pPr marL="0" indent="0" algn="ctr">
              <a:buFont typeface="Arial" charset="0"/>
              <a:buNone/>
            </a:pPr>
            <a:r>
              <a:rPr lang="it-IT" u="sng" dirty="0" smtClean="0"/>
              <a:t>Organismo di Composizione della</a:t>
            </a:r>
          </a:p>
          <a:p>
            <a:pPr marL="0" indent="0" algn="ctr">
              <a:buFont typeface="Arial" charset="0"/>
              <a:buNone/>
            </a:pPr>
            <a:r>
              <a:rPr lang="it-IT" u="sng" dirty="0" smtClean="0"/>
              <a:t>Crisi da Sovraindebitamento</a:t>
            </a:r>
          </a:p>
        </p:txBody>
      </p:sp>
      <p:pic>
        <p:nvPicPr>
          <p:cNvPr id="38914" name="Immagine 9"/>
          <p:cNvPicPr>
            <a:picLocks noChangeAspect="1"/>
          </p:cNvPicPr>
          <p:nvPr/>
        </p:nvPicPr>
        <p:blipFill>
          <a:blip r:embed="rId3"/>
          <a:srcRect/>
          <a:stretch>
            <a:fillRect/>
          </a:stretch>
        </p:blipFill>
        <p:spPr bwMode="auto">
          <a:xfrm>
            <a:off x="323850" y="292100"/>
            <a:ext cx="1117600" cy="1049338"/>
          </a:xfrm>
          <a:prstGeom prst="rect">
            <a:avLst/>
          </a:prstGeom>
          <a:noFill/>
          <a:ln w="9525">
            <a:noFill/>
            <a:miter lim="800000"/>
            <a:headEnd/>
            <a:tailEnd/>
          </a:ln>
        </p:spPr>
      </p:pic>
      <p:sp>
        <p:nvSpPr>
          <p:cNvPr id="38915" name="Titolo 1"/>
          <p:cNvSpPr>
            <a:spLocks noGrp="1"/>
          </p:cNvSpPr>
          <p:nvPr>
            <p:ph type="title"/>
          </p:nvPr>
        </p:nvSpPr>
        <p:spPr>
          <a:xfrm>
            <a:off x="457200" y="274638"/>
            <a:ext cx="8229600" cy="850900"/>
          </a:xfrm>
        </p:spPr>
        <p:txBody>
          <a:bodyPr/>
          <a:lstStyle/>
          <a:p>
            <a:r>
              <a:rPr lang="it-IT" sz="2400" dirty="0" smtClean="0"/>
              <a:t>Assemblea </a:t>
            </a:r>
            <a:r>
              <a:rPr lang="it-IT" sz="2400" dirty="0"/>
              <a:t>Ordinaria degli iscritti</a:t>
            </a:r>
            <a:br>
              <a:rPr lang="it-IT" sz="2400" dirty="0"/>
            </a:br>
            <a:r>
              <a:rPr lang="it-IT" sz="2400" dirty="0"/>
              <a:t>Teatro Comunale  7 Maggio 2018</a:t>
            </a:r>
            <a:endParaRPr lang="it-IT" sz="2400" dirty="0" smtClean="0"/>
          </a:p>
        </p:txBody>
      </p:sp>
      <p:sp>
        <p:nvSpPr>
          <p:cNvPr id="7" name="Segnaposto contenuto 2"/>
          <p:cNvSpPr txBox="1">
            <a:spLocks/>
          </p:cNvSpPr>
          <p:nvPr/>
        </p:nvSpPr>
        <p:spPr bwMode="auto">
          <a:xfrm>
            <a:off x="446088" y="2564904"/>
            <a:ext cx="8229600" cy="30963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it-IT" sz="1800" dirty="0" smtClean="0"/>
              <a:t>L’OCC è stato iscritto nel Registro degli Organismi deputati a gestire la composizione della crisi da sovraindebitamento, presso il Ministero della Giustizia, al n. progressivo 95, con provvedimento del </a:t>
            </a:r>
            <a:r>
              <a:rPr lang="it-IT" sz="1800" b="1" dirty="0" smtClean="0"/>
              <a:t>23 febbraio 2017.</a:t>
            </a:r>
          </a:p>
          <a:p>
            <a:pPr marL="0" indent="0" algn="just">
              <a:buNone/>
            </a:pPr>
            <a:endParaRPr lang="it-IT" sz="1800" b="1" dirty="0"/>
          </a:p>
          <a:p>
            <a:pPr marL="0" indent="0" algn="just">
              <a:buNone/>
            </a:pPr>
            <a:r>
              <a:rPr lang="it-IT" sz="1800" dirty="0"/>
              <a:t>Il Referente dell’Organismo è il c</a:t>
            </a:r>
            <a:r>
              <a:rPr lang="it-IT" sz="1800" dirty="0" smtClean="0"/>
              <a:t>onsigliere </a:t>
            </a:r>
            <a:r>
              <a:rPr lang="it-IT" sz="1800" b="1" dirty="0"/>
              <a:t>avv. Silvia </a:t>
            </a:r>
            <a:r>
              <a:rPr lang="it-IT" sz="1800" b="1" dirty="0" smtClean="0"/>
              <a:t>Villa</a:t>
            </a:r>
          </a:p>
          <a:p>
            <a:pPr marL="0" indent="0" algn="just">
              <a:buNone/>
            </a:pPr>
            <a:endParaRPr lang="it-IT" sz="1800" dirty="0"/>
          </a:p>
          <a:p>
            <a:pPr marL="0" indent="0" algn="just">
              <a:buNone/>
            </a:pPr>
            <a:r>
              <a:rPr lang="it-IT" sz="1800" dirty="0" smtClean="0"/>
              <a:t>I gestori iscritti nell’elenco sono 49, suddivisi in 16 collegi da 3 componenti ciascuno</a:t>
            </a:r>
          </a:p>
          <a:p>
            <a:pPr marL="0" indent="0" algn="just">
              <a:buNone/>
            </a:pPr>
            <a:endParaRPr lang="it-IT" sz="1800" dirty="0"/>
          </a:p>
          <a:p>
            <a:pPr marL="0" indent="0" algn="just">
              <a:buNone/>
            </a:pPr>
            <a:r>
              <a:rPr lang="it-IT" sz="1800" dirty="0" smtClean="0"/>
              <a:t>Le istanze presentate nel corso del 2017 sono 19, ancora pendenti.</a:t>
            </a:r>
          </a:p>
          <a:p>
            <a:pPr marL="0" indent="0" algn="just">
              <a:buNone/>
            </a:pPr>
            <a:endParaRPr lang="it-IT" sz="2000" dirty="0"/>
          </a:p>
          <a:p>
            <a:pPr marL="0" indent="0" algn="just">
              <a:buNone/>
            </a:pPr>
            <a:endParaRPr lang="it-IT" sz="2000" dirty="0"/>
          </a:p>
          <a:p>
            <a:pPr marL="0" indent="0" algn="just">
              <a:buNone/>
            </a:pPr>
            <a:endParaRPr lang="it-IT" sz="2000" dirty="0" smtClean="0"/>
          </a:p>
        </p:txBody>
      </p:sp>
    </p:spTree>
    <p:extLst>
      <p:ext uri="{BB962C8B-B14F-4D97-AF65-F5344CB8AC3E}">
        <p14:creationId xmlns:p14="http://schemas.microsoft.com/office/powerpoint/2010/main" val="28633263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a:xfrm>
            <a:off x="457200" y="1168400"/>
            <a:ext cx="8229600" cy="820738"/>
          </a:xfrm>
        </p:spPr>
        <p:txBody>
          <a:bodyPr/>
          <a:lstStyle/>
          <a:p>
            <a:pPr marL="0" indent="0" algn="ctr">
              <a:buFont typeface="Arial" charset="0"/>
              <a:buNone/>
            </a:pPr>
            <a:r>
              <a:rPr lang="it-IT" u="sng" dirty="0" smtClean="0"/>
              <a:t>Ufficio restituzione fascicoli di parte</a:t>
            </a:r>
            <a:endParaRPr lang="it-IT" sz="2800" dirty="0" smtClean="0"/>
          </a:p>
        </p:txBody>
      </p:sp>
      <p:graphicFrame>
        <p:nvGraphicFramePr>
          <p:cNvPr id="5" name="Tabella 4"/>
          <p:cNvGraphicFramePr>
            <a:graphicFrameLocks noGrp="1"/>
          </p:cNvGraphicFramePr>
          <p:nvPr>
            <p:extLst>
              <p:ext uri="{D42A27DB-BD31-4B8C-83A1-F6EECF244321}">
                <p14:modId xmlns:p14="http://schemas.microsoft.com/office/powerpoint/2010/main" val="4205126394"/>
              </p:ext>
            </p:extLst>
          </p:nvPr>
        </p:nvGraphicFramePr>
        <p:xfrm>
          <a:off x="1763713" y="2276475"/>
          <a:ext cx="5616623" cy="1440160"/>
        </p:xfrm>
        <a:graphic>
          <a:graphicData uri="http://schemas.openxmlformats.org/drawingml/2006/table">
            <a:tbl>
              <a:tblPr>
                <a:tableStyleId>{073A0DAA-6AF3-43AB-8588-CEC1D06C72B9}</a:tableStyleId>
              </a:tblPr>
              <a:tblGrid>
                <a:gridCol w="2260349">
                  <a:extLst>
                    <a:ext uri="{9D8B030D-6E8A-4147-A177-3AD203B41FA5}"/>
                  </a:extLst>
                </a:gridCol>
                <a:gridCol w="1678137">
                  <a:extLst>
                    <a:ext uri="{9D8B030D-6E8A-4147-A177-3AD203B41FA5}"/>
                  </a:extLst>
                </a:gridCol>
                <a:gridCol w="1678137">
                  <a:extLst>
                    <a:ext uri="{9D8B030D-6E8A-4147-A177-3AD203B41FA5}"/>
                  </a:extLst>
                </a:gridCol>
              </a:tblGrid>
              <a:tr h="288032">
                <a:tc>
                  <a:txBody>
                    <a:bodyPr/>
                    <a:lstStyle/>
                    <a:p>
                      <a:pPr algn="ctr" fontAlgn="ctr"/>
                      <a:r>
                        <a:rPr lang="it-IT" sz="1400" b="1" i="0" u="none" strike="noStrike" dirty="0">
                          <a:solidFill>
                            <a:srgbClr val="000000"/>
                          </a:solidFill>
                          <a:effectLst/>
                          <a:latin typeface="Calibri"/>
                        </a:rPr>
                        <a:t>Foro di appartenenza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Fascicoli Giacenti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Incidenz</a:t>
                      </a:r>
                      <a:r>
                        <a:rPr lang="it-IT" sz="1400" b="1" i="0" u="none" strike="noStrike" baseline="0" dirty="0">
                          <a:solidFill>
                            <a:srgbClr val="000000"/>
                          </a:solidFill>
                          <a:effectLst/>
                          <a:latin typeface="Calibri"/>
                        </a:rPr>
                        <a:t>a sul totale</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extLst>
              </a:tr>
              <a:tr h="288032">
                <a:tc>
                  <a:txBody>
                    <a:bodyPr/>
                    <a:lstStyle/>
                    <a:p>
                      <a:pPr algn="ctr" fontAlgn="ctr"/>
                      <a:r>
                        <a:rPr lang="it-IT" sz="1400" b="1" i="0" u="none" strike="noStrike" dirty="0">
                          <a:solidFill>
                            <a:srgbClr val="000000"/>
                          </a:solidFill>
                          <a:effectLst/>
                          <a:latin typeface="Calibri"/>
                        </a:rPr>
                        <a:t>Bologna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9.869</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smtClean="0">
                          <a:solidFill>
                            <a:srgbClr val="000000"/>
                          </a:solidFill>
                          <a:effectLst/>
                          <a:latin typeface="+mn-lt"/>
                        </a:rPr>
                        <a:t>55,28</a:t>
                      </a:r>
                      <a:r>
                        <a:rPr lang="it-IT" sz="1400" b="1" i="0" u="none" strike="noStrike" dirty="0" smtClean="0">
                          <a:solidFill>
                            <a:srgbClr val="000000"/>
                          </a:solidFill>
                          <a:effectLst/>
                          <a:latin typeface="Calibri"/>
                        </a:rPr>
                        <a:t>%</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a:solidFill>
                            <a:srgbClr val="000000"/>
                          </a:solidFill>
                          <a:effectLst/>
                          <a:latin typeface="Calibri"/>
                        </a:rPr>
                        <a:t>Altri Fori</a:t>
                      </a:r>
                      <a:r>
                        <a:rPr lang="it-IT" sz="1400" b="1" i="0" u="none" strike="noStrike" baseline="0" dirty="0">
                          <a:solidFill>
                            <a:srgbClr val="000000"/>
                          </a:solidFill>
                          <a:effectLst/>
                          <a:latin typeface="Calibri"/>
                        </a:rPr>
                        <a:t> Regionali</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4.264</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smtClean="0">
                          <a:solidFill>
                            <a:srgbClr val="000000"/>
                          </a:solidFill>
                          <a:effectLst/>
                          <a:latin typeface="Calibri"/>
                        </a:rPr>
                        <a:t>23,88 </a:t>
                      </a:r>
                      <a:r>
                        <a:rPr lang="it-IT" sz="1400" b="1" i="0" u="none" strike="noStrike" dirty="0">
                          <a:solidFill>
                            <a:srgbClr val="000000"/>
                          </a:solidFill>
                          <a:effectLst/>
                          <a:latin typeface="Calibri"/>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a:solidFill>
                            <a:srgbClr val="000000"/>
                          </a:solidFill>
                          <a:effectLst/>
                          <a:latin typeface="Calibri"/>
                        </a:rPr>
                        <a:t>Fori Fuori Regione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3.721</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smtClean="0">
                          <a:solidFill>
                            <a:srgbClr val="000000"/>
                          </a:solidFill>
                          <a:effectLst/>
                          <a:latin typeface="Calibri"/>
                        </a:rPr>
                        <a:t>20,84%</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a:solidFill>
                            <a:srgbClr val="000000"/>
                          </a:solidFill>
                          <a:effectLst/>
                          <a:latin typeface="Calibri"/>
                        </a:rPr>
                        <a:t>Fascicoli complessivi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17.854</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bl>
          </a:graphicData>
        </a:graphic>
      </p:graphicFrame>
      <p:graphicFrame>
        <p:nvGraphicFramePr>
          <p:cNvPr id="6" name="Tabella 5"/>
          <p:cNvGraphicFramePr>
            <a:graphicFrameLocks noGrp="1"/>
          </p:cNvGraphicFramePr>
          <p:nvPr>
            <p:extLst>
              <p:ext uri="{D42A27DB-BD31-4B8C-83A1-F6EECF244321}">
                <p14:modId xmlns:p14="http://schemas.microsoft.com/office/powerpoint/2010/main" val="355865745"/>
              </p:ext>
            </p:extLst>
          </p:nvPr>
        </p:nvGraphicFramePr>
        <p:xfrm>
          <a:off x="900113" y="4149080"/>
          <a:ext cx="7333849" cy="1725857"/>
        </p:xfrm>
        <a:graphic>
          <a:graphicData uri="http://schemas.openxmlformats.org/drawingml/2006/table">
            <a:tbl>
              <a:tblPr>
                <a:tableStyleId>{073A0DAA-6AF3-43AB-8588-CEC1D06C72B9}</a:tableStyleId>
              </a:tblPr>
              <a:tblGrid>
                <a:gridCol w="1944216">
                  <a:extLst>
                    <a:ext uri="{9D8B030D-6E8A-4147-A177-3AD203B41FA5}"/>
                  </a:extLst>
                </a:gridCol>
                <a:gridCol w="1833827">
                  <a:extLst>
                    <a:ext uri="{9D8B030D-6E8A-4147-A177-3AD203B41FA5}"/>
                  </a:extLst>
                </a:gridCol>
                <a:gridCol w="1777903">
                  <a:extLst>
                    <a:ext uri="{9D8B030D-6E8A-4147-A177-3AD203B41FA5}"/>
                  </a:extLst>
                </a:gridCol>
                <a:gridCol w="1777903">
                  <a:extLst>
                    <a:ext uri="{9D8B030D-6E8A-4147-A177-3AD203B41FA5}"/>
                  </a:extLst>
                </a:gridCol>
              </a:tblGrid>
              <a:tr h="384737">
                <a:tc>
                  <a:txBody>
                    <a:bodyPr/>
                    <a:lstStyle/>
                    <a:p>
                      <a:pPr algn="ctr"/>
                      <a:r>
                        <a:rPr lang="it-IT" sz="1600" b="1" smtClean="0">
                          <a:ln>
                            <a:noFill/>
                          </a:ln>
                        </a:rPr>
                        <a:t>2018</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a:ln>
                            <a:noFill/>
                          </a:ln>
                        </a:rPr>
                        <a:t>Fascicoli Ricevuti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a:ln>
                            <a:noFill/>
                          </a:ln>
                        </a:rPr>
                        <a:t>Fascicoli Restituiti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a:ln>
                            <a:noFill/>
                          </a:ln>
                        </a:rPr>
                        <a:t>Saldo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extLst>
                  <a:ext uri="{0D108BD9-81ED-4DB2-BD59-A6C34878D82A}"/>
                </a:extLst>
              </a:tr>
              <a:tr h="289271">
                <a:tc>
                  <a:txBody>
                    <a:bodyPr/>
                    <a:lstStyle/>
                    <a:p>
                      <a:pPr algn="ctr"/>
                      <a:r>
                        <a:rPr lang="it-IT" sz="1600" b="1" dirty="0">
                          <a:ln>
                            <a:noFill/>
                          </a:ln>
                        </a:rPr>
                        <a:t>Gennaio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smtClean="0">
                          <a:ln>
                            <a:noFill/>
                          </a:ln>
                        </a:rPr>
                        <a:t>1.932</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600" b="1" dirty="0" smtClean="0">
                          <a:ln>
                            <a:noFill/>
                          </a:ln>
                        </a:rPr>
                        <a:t>4.420</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600" b="1" dirty="0" smtClean="0">
                          <a:ln>
                            <a:noFill/>
                          </a:ln>
                        </a:rPr>
                        <a:t>-2.488</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02976">
                <a:tc>
                  <a:txBody>
                    <a:bodyPr/>
                    <a:lstStyle/>
                    <a:p>
                      <a:pPr algn="ctr"/>
                      <a:r>
                        <a:rPr lang="it-IT" sz="1600" b="1" dirty="0">
                          <a:ln>
                            <a:noFill/>
                          </a:ln>
                        </a:rPr>
                        <a:t>Febbraio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smtClean="0">
                          <a:ln>
                            <a:noFill/>
                          </a:ln>
                        </a:rPr>
                        <a:t>1.814</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rPr>
                        <a:t>1.864</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rPr>
                        <a:t>-50</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316681">
                <a:tc>
                  <a:txBody>
                    <a:bodyPr/>
                    <a:lstStyle/>
                    <a:p>
                      <a:pPr algn="ctr"/>
                      <a:r>
                        <a:rPr lang="it-IT" sz="1600" b="1" dirty="0">
                          <a:ln>
                            <a:noFill/>
                          </a:ln>
                        </a:rPr>
                        <a:t>Marzo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smtClean="0">
                          <a:ln>
                            <a:noFill/>
                          </a:ln>
                        </a:rPr>
                        <a:t>1.828</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rPr>
                        <a:t>1.904</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rPr>
                        <a:t>-76</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89271">
                <a:tc>
                  <a:txBody>
                    <a:bodyPr/>
                    <a:lstStyle/>
                    <a:p>
                      <a:pPr algn="ctr"/>
                      <a:r>
                        <a:rPr lang="it-IT" sz="1600" b="1" dirty="0">
                          <a:ln>
                            <a:noFill/>
                          </a:ln>
                        </a:rPr>
                        <a:t>Totali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smtClean="0">
                          <a:ln>
                            <a:noFill/>
                          </a:ln>
                        </a:rPr>
                        <a:t>5.574 </a:t>
                      </a:r>
                      <a:r>
                        <a:rPr lang="it-IT" sz="1600" b="1" dirty="0">
                          <a:ln>
                            <a:noFill/>
                          </a:ln>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rPr>
                        <a:t>8.188</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smtClean="0">
                          <a:ln>
                            <a:noFill/>
                          </a:ln>
                        </a:rPr>
                        <a:t>-2.614</a:t>
                      </a:r>
                      <a:endParaRPr lang="it-IT" sz="16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bl>
          </a:graphicData>
        </a:graphic>
      </p:graphicFrame>
      <p:sp>
        <p:nvSpPr>
          <p:cNvPr id="7" name="Segnaposto contenuto 2"/>
          <p:cNvSpPr txBox="1">
            <a:spLocks/>
          </p:cNvSpPr>
          <p:nvPr/>
        </p:nvSpPr>
        <p:spPr>
          <a:xfrm>
            <a:off x="446088" y="6308725"/>
            <a:ext cx="8229600" cy="317500"/>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it-IT" sz="1600" b="1" dirty="0"/>
              <a:t>(*) di cui </a:t>
            </a:r>
            <a:r>
              <a:rPr lang="it-IT" sz="1600" b="1" dirty="0" smtClean="0"/>
              <a:t>2.779 </a:t>
            </a:r>
            <a:r>
              <a:rPr lang="it-IT" sz="1600" b="1" dirty="0"/>
              <a:t>dal Tribunale e </a:t>
            </a:r>
            <a:r>
              <a:rPr lang="it-IT" sz="1600" b="1" dirty="0" smtClean="0"/>
              <a:t>2.795 </a:t>
            </a:r>
            <a:r>
              <a:rPr lang="it-IT" sz="1600" b="1" dirty="0"/>
              <a:t>dalla Corte d’Appello</a:t>
            </a:r>
            <a:endParaRPr lang="it-IT" sz="2800" b="1" dirty="0"/>
          </a:p>
        </p:txBody>
      </p:sp>
      <p:sp>
        <p:nvSpPr>
          <p:cNvPr id="41026" name="Segnaposto contenuto 2"/>
          <p:cNvSpPr txBox="1">
            <a:spLocks/>
          </p:cNvSpPr>
          <p:nvPr/>
        </p:nvSpPr>
        <p:spPr bwMode="auto">
          <a:xfrm>
            <a:off x="446088" y="1773238"/>
            <a:ext cx="8229600" cy="315912"/>
          </a:xfrm>
          <a:prstGeom prst="rect">
            <a:avLst/>
          </a:prstGeom>
          <a:noFill/>
          <a:ln w="9525">
            <a:noFill/>
            <a:miter lim="800000"/>
            <a:headEnd/>
            <a:tailEnd/>
          </a:ln>
        </p:spPr>
        <p:txBody>
          <a:bodyPr/>
          <a:lstStyle/>
          <a:p>
            <a:pPr algn="ctr">
              <a:spcBef>
                <a:spcPct val="20000"/>
              </a:spcBef>
              <a:buFont typeface="Arial" charset="0"/>
              <a:buNone/>
            </a:pPr>
            <a:r>
              <a:rPr lang="it-IT" dirty="0">
                <a:latin typeface="Calibri" pitchFamily="34" charset="0"/>
              </a:rPr>
              <a:t>Dati aggiornati al 30 </a:t>
            </a:r>
            <a:r>
              <a:rPr lang="it-IT" dirty="0" smtClean="0">
                <a:latin typeface="Calibri" pitchFamily="34" charset="0"/>
              </a:rPr>
              <a:t>Marzo 2018</a:t>
            </a:r>
            <a:endParaRPr lang="it-IT" sz="3200" dirty="0">
              <a:latin typeface="Calibri" pitchFamily="34" charset="0"/>
            </a:endParaRPr>
          </a:p>
        </p:txBody>
      </p:sp>
      <p:pic>
        <p:nvPicPr>
          <p:cNvPr id="41027" name="Immagine 9"/>
          <p:cNvPicPr>
            <a:picLocks noChangeAspect="1"/>
          </p:cNvPicPr>
          <p:nvPr/>
        </p:nvPicPr>
        <p:blipFill>
          <a:blip r:embed="rId3"/>
          <a:srcRect/>
          <a:stretch>
            <a:fillRect/>
          </a:stretch>
        </p:blipFill>
        <p:spPr bwMode="auto">
          <a:xfrm>
            <a:off x="323850" y="292100"/>
            <a:ext cx="1117600" cy="1049338"/>
          </a:xfrm>
          <a:prstGeom prst="rect">
            <a:avLst/>
          </a:prstGeom>
          <a:noFill/>
          <a:ln w="9525">
            <a:noFill/>
            <a:miter lim="800000"/>
            <a:headEnd/>
            <a:tailEnd/>
          </a:ln>
        </p:spPr>
      </p:pic>
      <p:sp>
        <p:nvSpPr>
          <p:cNvPr id="41028" name="Titolo 1"/>
          <p:cNvSpPr>
            <a:spLocks noGrp="1"/>
          </p:cNvSpPr>
          <p:nvPr>
            <p:ph type="title"/>
          </p:nvPr>
        </p:nvSpPr>
        <p:spPr>
          <a:xfrm>
            <a:off x="457200" y="274638"/>
            <a:ext cx="8229600" cy="850900"/>
          </a:xfrm>
        </p:spPr>
        <p:txBody>
          <a:bodyPr/>
          <a:lstStyle/>
          <a:p>
            <a:r>
              <a:rPr lang="it-IT" sz="2400" dirty="0" smtClean="0"/>
              <a:t>Assemblea Ordinaria degli iscritti</a:t>
            </a:r>
            <a:br>
              <a:rPr lang="it-IT" sz="2400" dirty="0" smtClean="0"/>
            </a:br>
            <a:r>
              <a:rPr lang="it-IT" sz="2400" dirty="0"/>
              <a:t>Teatro Comunale  7 Maggio 2018</a:t>
            </a:r>
            <a:endParaRPr lang="it-IT" sz="2400" dirty="0" smtClean="0">
              <a:solidFill>
                <a:srgbClr val="FF0000"/>
              </a:solidFill>
            </a:endParaRPr>
          </a:p>
        </p:txBody>
      </p:sp>
    </p:spTree>
    <p:extLst>
      <p:ext uri="{BB962C8B-B14F-4D97-AF65-F5344CB8AC3E}">
        <p14:creationId xmlns:p14="http://schemas.microsoft.com/office/powerpoint/2010/main" val="486529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1082284606"/>
              </p:ext>
            </p:extLst>
          </p:nvPr>
        </p:nvGraphicFramePr>
        <p:xfrm>
          <a:off x="2603500" y="2565400"/>
          <a:ext cx="3938486" cy="1152128"/>
        </p:xfrm>
        <a:graphic>
          <a:graphicData uri="http://schemas.openxmlformats.org/drawingml/2006/table">
            <a:tbl>
              <a:tblPr>
                <a:tableStyleId>{073A0DAA-6AF3-43AB-8588-CEC1D06C72B9}</a:tableStyleId>
              </a:tblPr>
              <a:tblGrid>
                <a:gridCol w="2260349">
                  <a:extLst>
                    <a:ext uri="{9D8B030D-6E8A-4147-A177-3AD203B41FA5}"/>
                  </a:extLst>
                </a:gridCol>
                <a:gridCol w="1678137">
                  <a:extLst>
                    <a:ext uri="{9D8B030D-6E8A-4147-A177-3AD203B41FA5}"/>
                  </a:extLst>
                </a:gridCol>
              </a:tblGrid>
              <a:tr h="288032">
                <a:tc gridSpan="2">
                  <a:txBody>
                    <a:bodyPr/>
                    <a:lstStyle/>
                    <a:p>
                      <a:pPr algn="ctr" fontAlgn="ctr"/>
                      <a:r>
                        <a:rPr lang="it-IT" sz="1400" b="1" i="0" u="none" strike="noStrike" dirty="0">
                          <a:solidFill>
                            <a:srgbClr val="000000"/>
                          </a:solidFill>
                          <a:effectLst/>
                          <a:latin typeface="Calibri"/>
                        </a:rPr>
                        <a:t>Fondazione Forense Bolognese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extLst>
              </a:tr>
              <a:tr h="288032">
                <a:tc>
                  <a:txBody>
                    <a:bodyPr/>
                    <a:lstStyle/>
                    <a:p>
                      <a:pPr algn="ctr" fontAlgn="ctr"/>
                      <a:r>
                        <a:rPr lang="it-IT" sz="1400" b="1" i="0" u="none" strike="noStrike" baseline="0" dirty="0">
                          <a:solidFill>
                            <a:srgbClr val="000000"/>
                          </a:solidFill>
                          <a:effectLst/>
                          <a:latin typeface="Calibri"/>
                        </a:rPr>
                        <a:t>Eventi</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270 </a:t>
                      </a:r>
                      <a:r>
                        <a:rPr lang="it-IT" sz="1400" b="1" i="0" u="none" strike="noStrike" dirty="0">
                          <a:solidFill>
                            <a:srgbClr val="000000"/>
                          </a:solidFill>
                          <a:effectLst/>
                          <a:latin typeface="Calibri"/>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a:solidFill>
                            <a:srgbClr val="000000"/>
                          </a:solidFill>
                          <a:effectLst/>
                          <a:latin typeface="Calibri"/>
                        </a:rPr>
                        <a:t>Iscrizioni a eventi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26.552</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a:solidFill>
                            <a:srgbClr val="000000"/>
                          </a:solidFill>
                          <a:effectLst/>
                          <a:latin typeface="Calibri"/>
                        </a:rPr>
                        <a:t>Crediti formativi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rgbClr val="000000"/>
                          </a:solidFill>
                          <a:effectLst/>
                          <a:latin typeface="Calibri"/>
                        </a:rPr>
                        <a:t>647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bl>
          </a:graphicData>
        </a:graphic>
      </p:graphicFrame>
      <p:pic>
        <p:nvPicPr>
          <p:cNvPr id="43025" name="Immagine 9"/>
          <p:cNvPicPr>
            <a:picLocks noChangeAspect="1"/>
          </p:cNvPicPr>
          <p:nvPr/>
        </p:nvPicPr>
        <p:blipFill>
          <a:blip r:embed="rId3"/>
          <a:srcRect/>
          <a:stretch>
            <a:fillRect/>
          </a:stretch>
        </p:blipFill>
        <p:spPr bwMode="auto">
          <a:xfrm>
            <a:off x="323850" y="292100"/>
            <a:ext cx="1117600" cy="1049338"/>
          </a:xfrm>
          <a:prstGeom prst="rect">
            <a:avLst/>
          </a:prstGeom>
          <a:noFill/>
          <a:ln w="9525">
            <a:noFill/>
            <a:miter lim="800000"/>
            <a:headEnd/>
            <a:tailEnd/>
          </a:ln>
        </p:spPr>
      </p:pic>
      <p:sp>
        <p:nvSpPr>
          <p:cNvPr id="43026" name="Segnaposto contenuto 2"/>
          <p:cNvSpPr>
            <a:spLocks noGrp="1"/>
          </p:cNvSpPr>
          <p:nvPr>
            <p:ph idx="1"/>
          </p:nvPr>
        </p:nvSpPr>
        <p:spPr>
          <a:xfrm>
            <a:off x="457200" y="1168400"/>
            <a:ext cx="8229600" cy="820738"/>
          </a:xfrm>
        </p:spPr>
        <p:txBody>
          <a:bodyPr/>
          <a:lstStyle/>
          <a:p>
            <a:pPr marL="0" indent="0" algn="ctr">
              <a:buFont typeface="Arial" charset="0"/>
              <a:buNone/>
            </a:pPr>
            <a:r>
              <a:rPr lang="it-IT" u="sng" dirty="0" smtClean="0"/>
              <a:t>Formazione professionale</a:t>
            </a:r>
            <a:endParaRPr lang="it-IT" sz="2800" dirty="0" smtClean="0"/>
          </a:p>
        </p:txBody>
      </p:sp>
      <p:sp>
        <p:nvSpPr>
          <p:cNvPr id="43027" name="Segnaposto contenuto 2"/>
          <p:cNvSpPr txBox="1">
            <a:spLocks/>
          </p:cNvSpPr>
          <p:nvPr/>
        </p:nvSpPr>
        <p:spPr bwMode="auto">
          <a:xfrm>
            <a:off x="446088" y="1916113"/>
            <a:ext cx="8229600" cy="317500"/>
          </a:xfrm>
          <a:prstGeom prst="rect">
            <a:avLst/>
          </a:prstGeom>
          <a:noFill/>
          <a:ln w="9525">
            <a:noFill/>
            <a:miter lim="800000"/>
            <a:headEnd/>
            <a:tailEnd/>
          </a:ln>
        </p:spPr>
        <p:txBody>
          <a:bodyPr/>
          <a:lstStyle/>
          <a:p>
            <a:pPr algn="ctr">
              <a:spcBef>
                <a:spcPct val="20000"/>
              </a:spcBef>
              <a:buFont typeface="Arial" charset="0"/>
              <a:buNone/>
            </a:pPr>
            <a:r>
              <a:rPr lang="it-IT" dirty="0">
                <a:latin typeface="Calibri" pitchFamily="34" charset="0"/>
              </a:rPr>
              <a:t>Dati relativi all’anno </a:t>
            </a:r>
            <a:r>
              <a:rPr lang="it-IT" dirty="0" smtClean="0">
                <a:latin typeface="Calibri" pitchFamily="34" charset="0"/>
              </a:rPr>
              <a:t>2017</a:t>
            </a:r>
            <a:endParaRPr lang="it-IT" dirty="0">
              <a:latin typeface="Calibri" pitchFamily="34" charset="0"/>
            </a:endParaRPr>
          </a:p>
        </p:txBody>
      </p:sp>
      <p:graphicFrame>
        <p:nvGraphicFramePr>
          <p:cNvPr id="14" name="Tabella 13"/>
          <p:cNvGraphicFramePr>
            <a:graphicFrameLocks noGrp="1"/>
          </p:cNvGraphicFramePr>
          <p:nvPr>
            <p:extLst>
              <p:ext uri="{D42A27DB-BD31-4B8C-83A1-F6EECF244321}">
                <p14:modId xmlns:p14="http://schemas.microsoft.com/office/powerpoint/2010/main" val="224306662"/>
              </p:ext>
            </p:extLst>
          </p:nvPr>
        </p:nvGraphicFramePr>
        <p:xfrm>
          <a:off x="2627784" y="4292600"/>
          <a:ext cx="3914202" cy="864096"/>
        </p:xfrm>
        <a:graphic>
          <a:graphicData uri="http://schemas.openxmlformats.org/drawingml/2006/table">
            <a:tbl>
              <a:tblPr>
                <a:tableStyleId>{073A0DAA-6AF3-43AB-8588-CEC1D06C72B9}</a:tableStyleId>
              </a:tblPr>
              <a:tblGrid>
                <a:gridCol w="2236065">
                  <a:extLst>
                    <a:ext uri="{9D8B030D-6E8A-4147-A177-3AD203B41FA5}"/>
                  </a:extLst>
                </a:gridCol>
                <a:gridCol w="1678137">
                  <a:extLst>
                    <a:ext uri="{9D8B030D-6E8A-4147-A177-3AD203B41FA5}"/>
                  </a:extLst>
                </a:gridCol>
              </a:tblGrid>
              <a:tr h="288032">
                <a:tc gridSpan="2">
                  <a:txBody>
                    <a:bodyPr/>
                    <a:lstStyle/>
                    <a:p>
                      <a:pPr algn="ctr" fontAlgn="ctr"/>
                      <a:r>
                        <a:rPr lang="it-IT" sz="1400" b="1" i="0" u="none" strike="noStrike" dirty="0">
                          <a:solidFill>
                            <a:srgbClr val="000000"/>
                          </a:solidFill>
                          <a:effectLst/>
                          <a:latin typeface="Calibri"/>
                        </a:rPr>
                        <a:t>Consiglio dell’Ordine degli Avvocati di Bologna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extLst>
              </a:tr>
              <a:tr h="288032">
                <a:tc>
                  <a:txBody>
                    <a:bodyPr/>
                    <a:lstStyle/>
                    <a:p>
                      <a:pPr algn="ctr" fontAlgn="ctr"/>
                      <a:r>
                        <a:rPr lang="it-IT" sz="1400" b="1" i="0" u="none" strike="noStrike" baseline="0" dirty="0">
                          <a:solidFill>
                            <a:srgbClr val="000000"/>
                          </a:solidFill>
                          <a:effectLst/>
                          <a:latin typeface="Calibri"/>
                        </a:rPr>
                        <a:t>Eventi accreditati</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kern="1200" dirty="0" smtClean="0">
                          <a:solidFill>
                            <a:srgbClr val="000000"/>
                          </a:solidFill>
                          <a:effectLst/>
                          <a:latin typeface="Calibri"/>
                          <a:ea typeface="+mn-ea"/>
                          <a:cs typeface="+mn-cs"/>
                        </a:rPr>
                        <a:t>474</a:t>
                      </a:r>
                      <a:endParaRPr lang="it-IT" sz="1400" b="1" i="0" u="none" strike="noStrike" kern="1200" dirty="0">
                        <a:solidFill>
                          <a:srgbClr val="000000"/>
                        </a:solidFill>
                        <a:effectLst/>
                        <a:latin typeface="Calibri"/>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a:solidFill>
                            <a:srgbClr val="000000"/>
                          </a:solidFill>
                          <a:effectLst/>
                          <a:latin typeface="Calibri"/>
                        </a:rPr>
                        <a:t>Crediti formativi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kern="1200" dirty="0" smtClean="0">
                          <a:solidFill>
                            <a:schemeClr val="tx1"/>
                          </a:solidFill>
                          <a:effectLst/>
                          <a:latin typeface="Calibri"/>
                          <a:ea typeface="+mn-ea"/>
                          <a:cs typeface="+mn-cs"/>
                        </a:rPr>
                        <a:t>2.476</a:t>
                      </a:r>
                      <a:endParaRPr lang="it-IT" sz="1400" b="1" i="0" u="none" strike="noStrike" kern="1200" dirty="0">
                        <a:solidFill>
                          <a:schemeClr val="tx1"/>
                        </a:solidFill>
                        <a:effectLst/>
                        <a:latin typeface="Calibri"/>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bl>
          </a:graphicData>
        </a:graphic>
      </p:graphicFrame>
      <p:sp>
        <p:nvSpPr>
          <p:cNvPr id="43041" name="Segnaposto contenuto 2"/>
          <p:cNvSpPr txBox="1">
            <a:spLocks/>
          </p:cNvSpPr>
          <p:nvPr/>
        </p:nvSpPr>
        <p:spPr bwMode="auto">
          <a:xfrm>
            <a:off x="468313" y="3760788"/>
            <a:ext cx="8207375" cy="532308"/>
          </a:xfrm>
          <a:prstGeom prst="rect">
            <a:avLst/>
          </a:prstGeom>
          <a:noFill/>
          <a:ln w="9525">
            <a:noFill/>
            <a:miter lim="800000"/>
            <a:headEnd/>
            <a:tailEnd/>
          </a:ln>
        </p:spPr>
        <p:txBody>
          <a:bodyPr/>
          <a:lstStyle/>
          <a:p>
            <a:pPr algn="ctr">
              <a:spcBef>
                <a:spcPct val="20000"/>
              </a:spcBef>
              <a:buFont typeface="Arial" charset="0"/>
              <a:buNone/>
            </a:pPr>
            <a:r>
              <a:rPr lang="it-IT" sz="1400" b="1" dirty="0">
                <a:latin typeface="Calibri" pitchFamily="34" charset="0"/>
              </a:rPr>
              <a:t>(*) </a:t>
            </a:r>
            <a:r>
              <a:rPr lang="it-IT" sz="1400" b="1" dirty="0" smtClean="0">
                <a:latin typeface="Calibri" pitchFamily="34" charset="0"/>
              </a:rPr>
              <a:t>esclusi i corsi istituzionali</a:t>
            </a:r>
          </a:p>
          <a:p>
            <a:pPr algn="ctr">
              <a:spcBef>
                <a:spcPct val="20000"/>
              </a:spcBef>
              <a:buFont typeface="Arial" charset="0"/>
              <a:buNone/>
            </a:pPr>
            <a:endParaRPr lang="it-IT" sz="2800" b="1" dirty="0">
              <a:latin typeface="Calibri" pitchFamily="34" charset="0"/>
            </a:endParaRPr>
          </a:p>
        </p:txBody>
      </p:sp>
      <p:graphicFrame>
        <p:nvGraphicFramePr>
          <p:cNvPr id="16" name="Tabella 15"/>
          <p:cNvGraphicFramePr>
            <a:graphicFrameLocks noGrp="1"/>
          </p:cNvGraphicFramePr>
          <p:nvPr>
            <p:extLst>
              <p:ext uri="{D42A27DB-BD31-4B8C-83A1-F6EECF244321}">
                <p14:modId xmlns:p14="http://schemas.microsoft.com/office/powerpoint/2010/main" val="2654276515"/>
              </p:ext>
            </p:extLst>
          </p:nvPr>
        </p:nvGraphicFramePr>
        <p:xfrm>
          <a:off x="2603500" y="5661025"/>
          <a:ext cx="3938486" cy="864096"/>
        </p:xfrm>
        <a:graphic>
          <a:graphicData uri="http://schemas.openxmlformats.org/drawingml/2006/table">
            <a:tbl>
              <a:tblPr>
                <a:tableStyleId>{073A0DAA-6AF3-43AB-8588-CEC1D06C72B9}</a:tableStyleId>
              </a:tblPr>
              <a:tblGrid>
                <a:gridCol w="2260349">
                  <a:extLst>
                    <a:ext uri="{9D8B030D-6E8A-4147-A177-3AD203B41FA5}"/>
                  </a:extLst>
                </a:gridCol>
                <a:gridCol w="1678137">
                  <a:extLst>
                    <a:ext uri="{9D8B030D-6E8A-4147-A177-3AD203B41FA5}"/>
                  </a:extLst>
                </a:gridCol>
              </a:tblGrid>
              <a:tr h="288032">
                <a:tc gridSpan="2">
                  <a:txBody>
                    <a:bodyPr/>
                    <a:lstStyle/>
                    <a:p>
                      <a:pPr algn="ctr" fontAlgn="ctr"/>
                      <a:r>
                        <a:rPr lang="it-IT" sz="1400" b="1" i="0" u="none" strike="noStrike" dirty="0">
                          <a:solidFill>
                            <a:srgbClr val="000000"/>
                          </a:solidFill>
                          <a:effectLst/>
                          <a:latin typeface="Calibri"/>
                        </a:rPr>
                        <a:t>Totali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extLst>
              </a:tr>
              <a:tr h="288032">
                <a:tc>
                  <a:txBody>
                    <a:bodyPr/>
                    <a:lstStyle/>
                    <a:p>
                      <a:pPr algn="ctr" fontAlgn="ctr"/>
                      <a:r>
                        <a:rPr lang="it-IT" sz="1400" b="1" i="0" u="none" strike="noStrike" baseline="0" dirty="0" smtClean="0">
                          <a:solidFill>
                            <a:srgbClr val="000000"/>
                          </a:solidFill>
                          <a:effectLst/>
                          <a:latin typeface="Calibri"/>
                        </a:rPr>
                        <a:t>Eventi</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chemeClr val="tx1"/>
                          </a:solidFill>
                          <a:effectLst/>
                          <a:latin typeface="Calibri"/>
                        </a:rPr>
                        <a:t>744</a:t>
                      </a:r>
                      <a:endParaRPr lang="it-IT"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288032">
                <a:tc>
                  <a:txBody>
                    <a:bodyPr/>
                    <a:lstStyle/>
                    <a:p>
                      <a:pPr algn="ctr" fontAlgn="ctr"/>
                      <a:r>
                        <a:rPr lang="it-IT" sz="1400" b="1" i="0" u="none" strike="noStrike" dirty="0">
                          <a:solidFill>
                            <a:srgbClr val="000000"/>
                          </a:solidFill>
                          <a:effectLst/>
                          <a:latin typeface="Calibri"/>
                        </a:rPr>
                        <a:t>Crediti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smtClean="0">
                          <a:solidFill>
                            <a:schemeClr val="tx1"/>
                          </a:solidFill>
                          <a:effectLst/>
                          <a:latin typeface="Calibri"/>
                        </a:rPr>
                        <a:t>3.123</a:t>
                      </a:r>
                      <a:endParaRPr lang="it-IT"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bl>
          </a:graphicData>
        </a:graphic>
      </p:graphicFrame>
      <p:sp>
        <p:nvSpPr>
          <p:cNvPr id="43055" name="Titolo 1"/>
          <p:cNvSpPr>
            <a:spLocks noGrp="1"/>
          </p:cNvSpPr>
          <p:nvPr>
            <p:ph type="title"/>
          </p:nvPr>
        </p:nvSpPr>
        <p:spPr>
          <a:xfrm>
            <a:off x="457200" y="274638"/>
            <a:ext cx="8229600" cy="850900"/>
          </a:xfrm>
        </p:spPr>
        <p:txBody>
          <a:bodyPr/>
          <a:lstStyle/>
          <a:p>
            <a:r>
              <a:rPr lang="it-IT" sz="2400" dirty="0" smtClean="0"/>
              <a:t>Assemblea Ordinaria degli iscritti</a:t>
            </a:r>
            <a:br>
              <a:rPr lang="it-IT" sz="2400" dirty="0" smtClean="0"/>
            </a:br>
            <a:r>
              <a:rPr lang="it-IT" sz="2400" dirty="0"/>
              <a:t>Teatro Comunale  7 Maggio 2018</a:t>
            </a:r>
            <a:endParaRPr lang="it-IT"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olo 1"/>
          <p:cNvSpPr>
            <a:spLocks noGrp="1"/>
          </p:cNvSpPr>
          <p:nvPr>
            <p:ph type="title"/>
          </p:nvPr>
        </p:nvSpPr>
        <p:spPr>
          <a:xfrm>
            <a:off x="457200" y="2924175"/>
            <a:ext cx="8229600" cy="2881313"/>
          </a:xfrm>
        </p:spPr>
        <p:txBody>
          <a:bodyPr/>
          <a:lstStyle/>
          <a:p>
            <a:r>
              <a:rPr lang="it-IT" sz="2400" dirty="0" smtClean="0"/>
              <a:t/>
            </a:r>
            <a:br>
              <a:rPr lang="it-IT" sz="2400" dirty="0" smtClean="0"/>
            </a:br>
            <a:r>
              <a:rPr lang="it-IT" sz="2400" dirty="0" smtClean="0"/>
              <a:t>Che cosa vuole dire «grande avvocato</a:t>
            </a:r>
            <a:r>
              <a:rPr lang="it-IT" sz="2400" i="1" dirty="0" smtClean="0"/>
              <a:t>»</a:t>
            </a:r>
            <a:r>
              <a:rPr lang="it-IT" sz="2400" dirty="0" smtClean="0"/>
              <a:t>?</a:t>
            </a:r>
            <a:br>
              <a:rPr lang="it-IT" sz="2400" dirty="0" smtClean="0"/>
            </a:br>
            <a:r>
              <a:rPr lang="it-IT" sz="2400" dirty="0" smtClean="0"/>
              <a:t>Vuole dire avvocato utile ai giudici per aiutarli a decidere secondo giustizia, utile al cliente </a:t>
            </a:r>
            <a:br>
              <a:rPr lang="it-IT" sz="2400" dirty="0" smtClean="0"/>
            </a:br>
            <a:r>
              <a:rPr lang="it-IT" sz="2400" dirty="0" smtClean="0"/>
              <a:t>per aiutarlo a far valere le proprie ragioni.</a:t>
            </a:r>
            <a:br>
              <a:rPr lang="it-IT" sz="2400" dirty="0" smtClean="0"/>
            </a:br>
            <a:r>
              <a:rPr lang="it-IT" sz="2400" dirty="0" smtClean="0"/>
              <a:t/>
            </a:r>
            <a:br>
              <a:rPr lang="it-IT" sz="2400" dirty="0" smtClean="0"/>
            </a:br>
            <a:r>
              <a:rPr lang="it-IT" sz="2400" dirty="0" smtClean="0"/>
              <a:t>(Avv. Pietro </a:t>
            </a:r>
            <a:r>
              <a:rPr lang="it-IT" sz="2400" dirty="0" err="1" smtClean="0"/>
              <a:t>Calamandrei</a:t>
            </a:r>
            <a:r>
              <a:rPr lang="it-IT" sz="2400" dirty="0" smtClean="0"/>
              <a:t>)</a:t>
            </a:r>
            <a:br>
              <a:rPr lang="it-IT" sz="2400" dirty="0" smtClean="0"/>
            </a:br>
            <a:r>
              <a:rPr lang="it-IT" sz="2400" dirty="0" smtClean="0"/>
              <a:t/>
            </a:r>
            <a:br>
              <a:rPr lang="it-IT" sz="2400" dirty="0" smtClean="0"/>
            </a:br>
            <a:endParaRPr lang="it-IT" sz="2400" dirty="0" smtClean="0"/>
          </a:p>
        </p:txBody>
      </p:sp>
      <p:pic>
        <p:nvPicPr>
          <p:cNvPr id="45058" name="Immagine 6"/>
          <p:cNvPicPr>
            <a:picLocks noChangeAspect="1"/>
          </p:cNvPicPr>
          <p:nvPr/>
        </p:nvPicPr>
        <p:blipFill>
          <a:blip r:embed="rId3"/>
          <a:srcRect/>
          <a:stretch>
            <a:fillRect/>
          </a:stretch>
        </p:blipFill>
        <p:spPr bwMode="auto">
          <a:xfrm>
            <a:off x="3538538" y="287338"/>
            <a:ext cx="2046287" cy="1917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a:xfrm>
            <a:off x="457200" y="274638"/>
            <a:ext cx="8229600" cy="850900"/>
          </a:xfrm>
        </p:spPr>
        <p:txBody>
          <a:bodyPr/>
          <a:lstStyle/>
          <a:p>
            <a:r>
              <a:rPr lang="it-IT" sz="2400" dirty="0"/>
              <a:t>Assemblea Ordinaria degli iscritti</a:t>
            </a:r>
            <a:br>
              <a:rPr lang="it-IT" sz="2400" dirty="0"/>
            </a:br>
            <a:r>
              <a:rPr lang="it-IT" sz="2400" dirty="0" smtClean="0"/>
              <a:t>Teatro Comunale  7 Maggio </a:t>
            </a:r>
            <a:r>
              <a:rPr lang="it-IT" sz="2400" dirty="0"/>
              <a:t>2018</a:t>
            </a:r>
            <a:endParaRPr lang="it-IT" sz="2400" dirty="0" smtClean="0"/>
          </a:p>
        </p:txBody>
      </p:sp>
      <p:sp>
        <p:nvSpPr>
          <p:cNvPr id="16386" name="Segnaposto contenuto 2"/>
          <p:cNvSpPr>
            <a:spLocks noGrp="1"/>
          </p:cNvSpPr>
          <p:nvPr>
            <p:ph idx="1"/>
          </p:nvPr>
        </p:nvSpPr>
        <p:spPr>
          <a:xfrm>
            <a:off x="457200" y="1168400"/>
            <a:ext cx="8229600" cy="604838"/>
          </a:xfrm>
        </p:spPr>
        <p:txBody>
          <a:bodyPr/>
          <a:lstStyle/>
          <a:p>
            <a:pPr marL="0" indent="0" algn="ctr">
              <a:buFont typeface="Arial" charset="0"/>
              <a:buNone/>
            </a:pPr>
            <a:r>
              <a:rPr lang="it-IT" u="sng" dirty="0" smtClean="0"/>
              <a:t>Albo degli Avvocati</a:t>
            </a:r>
          </a:p>
          <a:p>
            <a:pPr marL="0" indent="0" algn="just">
              <a:buFont typeface="Arial" charset="0"/>
              <a:buNone/>
            </a:pPr>
            <a:endParaRPr lang="it-IT" sz="2800" dirty="0" smtClean="0"/>
          </a:p>
        </p:txBody>
      </p:sp>
      <p:graphicFrame>
        <p:nvGraphicFramePr>
          <p:cNvPr id="16432" name="Group 48"/>
          <p:cNvGraphicFramePr>
            <a:graphicFrameLocks noGrp="1"/>
          </p:cNvGraphicFramePr>
          <p:nvPr>
            <p:extLst>
              <p:ext uri="{D42A27DB-BD31-4B8C-83A1-F6EECF244321}">
                <p14:modId xmlns:p14="http://schemas.microsoft.com/office/powerpoint/2010/main" val="4144217153"/>
              </p:ext>
            </p:extLst>
          </p:nvPr>
        </p:nvGraphicFramePr>
        <p:xfrm>
          <a:off x="323850" y="2060575"/>
          <a:ext cx="8569325" cy="3673475"/>
        </p:xfrm>
        <a:graphic>
          <a:graphicData uri="http://schemas.openxmlformats.org/drawingml/2006/table">
            <a:tbl>
              <a:tblPr/>
              <a:tblGrid>
                <a:gridCol w="2608263"/>
                <a:gridCol w="1927225"/>
                <a:gridCol w="1890712"/>
                <a:gridCol w="2143125"/>
              </a:tblGrid>
              <a:tr h="527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000000"/>
                          </a:solidFill>
                          <a:effectLst/>
                          <a:latin typeface="Calibri" pitchFamily="34" charset="0"/>
                          <a:cs typeface="Arial" charset="0"/>
                        </a:rPr>
                        <a:t>Iscritti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7E4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000000"/>
                          </a:solidFill>
                          <a:effectLst/>
                          <a:latin typeface="Calibri" pitchFamily="34" charset="0"/>
                          <a:cs typeface="Arial" charset="0"/>
                        </a:rPr>
                        <a:t>2016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7E4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000000"/>
                          </a:solidFill>
                          <a:effectLst/>
                          <a:latin typeface="Calibri" pitchFamily="34" charset="0"/>
                          <a:cs typeface="Arial" charset="0"/>
                        </a:rPr>
                        <a:t>2017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7E4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000000"/>
                          </a:solidFill>
                          <a:effectLst/>
                          <a:latin typeface="Calibri" pitchFamily="34" charset="0"/>
                          <a:cs typeface="Arial"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7E4FF"/>
                    </a:solidFill>
                  </a:tcPr>
                </a:tc>
              </a:tr>
              <a:tr h="527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rgbClr val="000000"/>
                          </a:solidFill>
                          <a:effectLst/>
                          <a:latin typeface="Calibri" pitchFamily="34" charset="0"/>
                          <a:cs typeface="Arial" charset="0"/>
                        </a:rPr>
                        <a:t>Ordinari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7E4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3.343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3.333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-0,30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7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rgbClr val="000000"/>
                          </a:solidFill>
                          <a:effectLst/>
                          <a:latin typeface="Calibri" pitchFamily="34" charset="0"/>
                          <a:cs typeface="Arial" charset="0"/>
                        </a:rPr>
                        <a:t>Cassazionisti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7E4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1.228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1.296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+6,03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7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rgbClr val="000000"/>
                          </a:solidFill>
                          <a:effectLst/>
                          <a:latin typeface="Calibri" pitchFamily="34" charset="0"/>
                          <a:cs typeface="Arial" charset="0"/>
                        </a:rPr>
                        <a:t>Avvocati di Enti Pubblici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7E4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-2,20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7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rgbClr val="000000"/>
                          </a:solidFill>
                          <a:effectLst/>
                          <a:latin typeface="Calibri" pitchFamily="34" charset="0"/>
                          <a:cs typeface="Arial" charset="0"/>
                        </a:rPr>
                        <a:t>Docenti e Ricercatori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7E4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59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+1,69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33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Stabiliti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7E4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+ 0,00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48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Totali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7E4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4.740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4.797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Calibri" pitchFamily="34" charset="0"/>
                          <a:cs typeface="Arial" charset="0"/>
                        </a:rPr>
                        <a:t>+1,20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6429" name="Segnaposto contenuto 2"/>
          <p:cNvSpPr txBox="1">
            <a:spLocks/>
          </p:cNvSpPr>
          <p:nvPr/>
        </p:nvSpPr>
        <p:spPr bwMode="auto">
          <a:xfrm>
            <a:off x="446088" y="6309320"/>
            <a:ext cx="8229600" cy="431800"/>
          </a:xfrm>
          <a:prstGeom prst="rect">
            <a:avLst/>
          </a:prstGeom>
          <a:noFill/>
          <a:ln w="9525">
            <a:noFill/>
            <a:miter lim="800000"/>
            <a:headEnd/>
            <a:tailEnd/>
          </a:ln>
        </p:spPr>
        <p:txBody>
          <a:bodyPr/>
          <a:lstStyle/>
          <a:p>
            <a:pPr algn="ctr">
              <a:spcBef>
                <a:spcPct val="20000"/>
              </a:spcBef>
              <a:buFont typeface="Arial" charset="0"/>
              <a:buNone/>
            </a:pPr>
            <a:r>
              <a:rPr lang="it-IT" dirty="0">
                <a:latin typeface="Calibri" pitchFamily="34" charset="0"/>
              </a:rPr>
              <a:t>Dati aggiornati al 31 </a:t>
            </a:r>
            <a:r>
              <a:rPr lang="it-IT">
                <a:latin typeface="Calibri" pitchFamily="34" charset="0"/>
              </a:rPr>
              <a:t>Dicembre </a:t>
            </a:r>
            <a:r>
              <a:rPr lang="it-IT" smtClean="0">
                <a:latin typeface="Calibri" pitchFamily="34" charset="0"/>
              </a:rPr>
              <a:t>2017</a:t>
            </a:r>
            <a:endParaRPr lang="it-IT" dirty="0">
              <a:latin typeface="Calibri" pitchFamily="34" charset="0"/>
            </a:endParaRPr>
          </a:p>
          <a:p>
            <a:pPr algn="just">
              <a:spcBef>
                <a:spcPct val="20000"/>
              </a:spcBef>
              <a:buFont typeface="Arial" charset="0"/>
              <a:buNone/>
            </a:pPr>
            <a:endParaRPr lang="it-IT" sz="2800" dirty="0">
              <a:latin typeface="Calibri" pitchFamily="34" charset="0"/>
            </a:endParaRPr>
          </a:p>
        </p:txBody>
      </p:sp>
      <p:pic>
        <p:nvPicPr>
          <p:cNvPr id="16430" name="Immagine 6"/>
          <p:cNvPicPr>
            <a:picLocks noChangeAspect="1"/>
          </p:cNvPicPr>
          <p:nvPr/>
        </p:nvPicPr>
        <p:blipFill>
          <a:blip r:embed="rId3"/>
          <a:srcRect/>
          <a:stretch>
            <a:fillRect/>
          </a:stretch>
        </p:blipFill>
        <p:spPr bwMode="auto">
          <a:xfrm>
            <a:off x="323850" y="292100"/>
            <a:ext cx="1117600" cy="1049338"/>
          </a:xfrm>
          <a:prstGeom prst="rect">
            <a:avLst/>
          </a:prstGeom>
          <a:noFill/>
          <a:ln w="9525">
            <a:noFill/>
            <a:miter lim="800000"/>
            <a:headEnd/>
            <a:tailEnd/>
          </a:ln>
        </p:spPr>
      </p:pic>
      <p:sp>
        <p:nvSpPr>
          <p:cNvPr id="7" name="Segnaposto contenuto 2"/>
          <p:cNvSpPr txBox="1">
            <a:spLocks/>
          </p:cNvSpPr>
          <p:nvPr/>
        </p:nvSpPr>
        <p:spPr bwMode="auto">
          <a:xfrm>
            <a:off x="446856" y="5805512"/>
            <a:ext cx="8229600" cy="431800"/>
          </a:xfrm>
          <a:prstGeom prst="rect">
            <a:avLst/>
          </a:prstGeom>
          <a:noFill/>
          <a:ln w="9525">
            <a:noFill/>
            <a:miter lim="800000"/>
            <a:headEnd/>
            <a:tailEnd/>
          </a:ln>
        </p:spPr>
        <p:txBody>
          <a:bodyPr/>
          <a:lstStyle/>
          <a:p>
            <a:pPr algn="ctr">
              <a:spcBef>
                <a:spcPct val="20000"/>
              </a:spcBef>
              <a:buFont typeface="Arial" charset="0"/>
              <a:buNone/>
            </a:pPr>
            <a:r>
              <a:rPr lang="it-IT" dirty="0" smtClean="0">
                <a:latin typeface="Calibri" pitchFamily="34" charset="0"/>
              </a:rPr>
              <a:t>(*) di cui 20 Sospesi</a:t>
            </a:r>
            <a:endParaRPr lang="it-IT" dirty="0">
              <a:latin typeface="Calibri" pitchFamily="34" charset="0"/>
            </a:endParaRPr>
          </a:p>
          <a:p>
            <a:pPr algn="just">
              <a:spcBef>
                <a:spcPct val="20000"/>
              </a:spcBef>
              <a:buFont typeface="Arial" charset="0"/>
              <a:buNone/>
            </a:pPr>
            <a:endParaRPr lang="it-IT" sz="2800"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p:nvPr>
        </p:nvSpPr>
        <p:spPr>
          <a:xfrm>
            <a:off x="457200" y="274638"/>
            <a:ext cx="8229600" cy="850900"/>
          </a:xfrm>
        </p:spPr>
        <p:txBody>
          <a:bodyPr/>
          <a:lstStyle/>
          <a:p>
            <a:r>
              <a:rPr lang="it-IT" sz="2400" dirty="0"/>
              <a:t>Assemblea Ordinaria degli iscritti</a:t>
            </a:r>
            <a:br>
              <a:rPr lang="it-IT" sz="2400" dirty="0"/>
            </a:br>
            <a:r>
              <a:rPr lang="it-IT" sz="2400" dirty="0"/>
              <a:t>Teatro Comunale  7 Maggio 2018</a:t>
            </a:r>
            <a:endParaRPr lang="it-IT" sz="2400" dirty="0" smtClean="0"/>
          </a:p>
        </p:txBody>
      </p:sp>
      <p:sp>
        <p:nvSpPr>
          <p:cNvPr id="18434" name="Segnaposto contenuto 2"/>
          <p:cNvSpPr>
            <a:spLocks noGrp="1"/>
          </p:cNvSpPr>
          <p:nvPr>
            <p:ph idx="1"/>
          </p:nvPr>
        </p:nvSpPr>
        <p:spPr>
          <a:xfrm>
            <a:off x="457200" y="1168400"/>
            <a:ext cx="8229600" cy="604838"/>
          </a:xfrm>
        </p:spPr>
        <p:txBody>
          <a:bodyPr/>
          <a:lstStyle/>
          <a:p>
            <a:pPr marL="0" indent="0" algn="ctr">
              <a:buFont typeface="Arial" charset="0"/>
              <a:buNone/>
            </a:pPr>
            <a:r>
              <a:rPr lang="it-IT" u="sng" dirty="0" smtClean="0"/>
              <a:t>Registro dei Praticanti</a:t>
            </a:r>
          </a:p>
          <a:p>
            <a:pPr marL="0" indent="0" algn="just">
              <a:buFont typeface="Arial" charset="0"/>
              <a:buNone/>
            </a:pPr>
            <a:endParaRPr lang="it-IT" sz="2800" dirty="0" smtClean="0"/>
          </a:p>
        </p:txBody>
      </p:sp>
      <p:graphicFrame>
        <p:nvGraphicFramePr>
          <p:cNvPr id="10" name="Tabella 9"/>
          <p:cNvGraphicFramePr>
            <a:graphicFrameLocks noGrp="1"/>
          </p:cNvGraphicFramePr>
          <p:nvPr>
            <p:extLst>
              <p:ext uri="{D42A27DB-BD31-4B8C-83A1-F6EECF244321}">
                <p14:modId xmlns:p14="http://schemas.microsoft.com/office/powerpoint/2010/main" val="3935606286"/>
              </p:ext>
            </p:extLst>
          </p:nvPr>
        </p:nvGraphicFramePr>
        <p:xfrm>
          <a:off x="539750" y="2352675"/>
          <a:ext cx="8064896" cy="2084627"/>
        </p:xfrm>
        <a:graphic>
          <a:graphicData uri="http://schemas.openxmlformats.org/drawingml/2006/table">
            <a:tbl>
              <a:tblPr>
                <a:tableStyleId>{073A0DAA-6AF3-43AB-8588-CEC1D06C72B9}</a:tableStyleId>
              </a:tblPr>
              <a:tblGrid>
                <a:gridCol w="3096344">
                  <a:extLst>
                    <a:ext uri="{9D8B030D-6E8A-4147-A177-3AD203B41FA5}"/>
                  </a:extLst>
                </a:gridCol>
                <a:gridCol w="1656184">
                  <a:extLst>
                    <a:ext uri="{9D8B030D-6E8A-4147-A177-3AD203B41FA5}"/>
                  </a:extLst>
                </a:gridCol>
                <a:gridCol w="1674186">
                  <a:extLst>
                    <a:ext uri="{9D8B030D-6E8A-4147-A177-3AD203B41FA5}"/>
                  </a:extLst>
                </a:gridCol>
                <a:gridCol w="1638182">
                  <a:extLst>
                    <a:ext uri="{9D8B030D-6E8A-4147-A177-3AD203B41FA5}"/>
                  </a:extLst>
                </a:gridCol>
              </a:tblGrid>
              <a:tr h="526857">
                <a:tc>
                  <a:txBody>
                    <a:bodyPr/>
                    <a:lstStyle/>
                    <a:p>
                      <a:pPr algn="ctr"/>
                      <a:r>
                        <a:rPr lang="it-IT" b="1" dirty="0">
                          <a:ln>
                            <a:noFill/>
                          </a:ln>
                        </a:rPr>
                        <a:t>Iscritti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smtClean="0">
                          <a:ln>
                            <a:noFill/>
                          </a:ln>
                        </a:rPr>
                        <a:t>2016</a:t>
                      </a:r>
                      <a:endParaRPr lang="it-IT"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smtClean="0">
                          <a:ln>
                            <a:noFill/>
                          </a:ln>
                        </a:rPr>
                        <a:t>2017</a:t>
                      </a:r>
                      <a:endParaRPr lang="it-IT"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a:ln>
                            <a:noFill/>
                          </a:ln>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extLst>
                  <a:ext uri="{0D108BD9-81ED-4DB2-BD59-A6C34878D82A}"/>
                </a:extLst>
              </a:tr>
              <a:tr h="526857">
                <a:tc>
                  <a:txBody>
                    <a:bodyPr/>
                    <a:lstStyle/>
                    <a:p>
                      <a:pPr algn="ctr"/>
                      <a:r>
                        <a:rPr lang="it-IT" dirty="0">
                          <a:ln>
                            <a:noFill/>
                          </a:ln>
                        </a:rPr>
                        <a:t>Praticanti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smtClean="0">
                          <a:ln>
                            <a:noFill/>
                          </a:ln>
                        </a:rPr>
                        <a:t>508</a:t>
                      </a:r>
                      <a:endParaRPr lang="it-IT"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smtClean="0">
                          <a:ln>
                            <a:noFill/>
                          </a:ln>
                        </a:rPr>
                        <a:t>527</a:t>
                      </a:r>
                      <a:endParaRPr lang="it-IT"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smtClean="0">
                          <a:ln>
                            <a:noFill/>
                          </a:ln>
                        </a:rPr>
                        <a:t>+3,74</a:t>
                      </a:r>
                      <a:endParaRPr lang="it-IT"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526857">
                <a:tc>
                  <a:txBody>
                    <a:bodyPr/>
                    <a:lstStyle/>
                    <a:p>
                      <a:pPr algn="ctr"/>
                      <a:r>
                        <a:rPr lang="it-IT" dirty="0">
                          <a:ln>
                            <a:noFill/>
                          </a:ln>
                        </a:rPr>
                        <a:t>Praticanti abilitati al Patrocinio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smtClean="0">
                          <a:ln>
                            <a:noFill/>
                          </a:ln>
                        </a:rPr>
                        <a:t>276</a:t>
                      </a:r>
                      <a:endParaRPr lang="it-IT"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smtClean="0">
                          <a:ln>
                            <a:noFill/>
                          </a:ln>
                        </a:rPr>
                        <a:t>269</a:t>
                      </a:r>
                      <a:endParaRPr lang="it-IT"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smtClean="0">
                          <a:ln>
                            <a:noFill/>
                          </a:ln>
                        </a:rPr>
                        <a:t>-2,54</a:t>
                      </a:r>
                      <a:endParaRPr lang="it-IT"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504056">
                <a:tc>
                  <a:txBody>
                    <a:bodyPr/>
                    <a:lstStyle/>
                    <a:p>
                      <a:pPr algn="ctr"/>
                      <a:r>
                        <a:rPr lang="it-IT" dirty="0">
                          <a:ln>
                            <a:noFill/>
                          </a:ln>
                        </a:rPr>
                        <a:t>Totali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smtClean="0">
                          <a:ln>
                            <a:noFill/>
                          </a:ln>
                        </a:rPr>
                        <a:t>784</a:t>
                      </a:r>
                      <a:endParaRPr lang="it-IT"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smtClean="0">
                          <a:ln>
                            <a:noFill/>
                          </a:ln>
                        </a:rPr>
                        <a:t>796</a:t>
                      </a:r>
                      <a:endParaRPr lang="it-IT"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smtClean="0">
                          <a:ln>
                            <a:noFill/>
                          </a:ln>
                        </a:rPr>
                        <a:t>+1,53</a:t>
                      </a:r>
                      <a:endParaRPr lang="it-IT"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bl>
          </a:graphicData>
        </a:graphic>
      </p:graphicFrame>
      <p:sp>
        <p:nvSpPr>
          <p:cNvPr id="18462" name="Segnaposto contenuto 2"/>
          <p:cNvSpPr txBox="1">
            <a:spLocks/>
          </p:cNvSpPr>
          <p:nvPr/>
        </p:nvSpPr>
        <p:spPr bwMode="auto">
          <a:xfrm>
            <a:off x="446088" y="5445125"/>
            <a:ext cx="8229600" cy="431800"/>
          </a:xfrm>
          <a:prstGeom prst="rect">
            <a:avLst/>
          </a:prstGeom>
          <a:noFill/>
          <a:ln w="9525">
            <a:noFill/>
            <a:miter lim="800000"/>
            <a:headEnd/>
            <a:tailEnd/>
          </a:ln>
        </p:spPr>
        <p:txBody>
          <a:bodyPr/>
          <a:lstStyle/>
          <a:p>
            <a:pPr algn="ctr">
              <a:spcBef>
                <a:spcPct val="20000"/>
              </a:spcBef>
              <a:buFont typeface="Arial" charset="0"/>
              <a:buNone/>
            </a:pPr>
            <a:r>
              <a:rPr lang="it-IT" dirty="0">
                <a:latin typeface="Calibri" pitchFamily="34" charset="0"/>
              </a:rPr>
              <a:t>Dati aggiornati al 31 Dicembre </a:t>
            </a:r>
            <a:r>
              <a:rPr lang="it-IT" dirty="0" smtClean="0">
                <a:latin typeface="Calibri" pitchFamily="34" charset="0"/>
              </a:rPr>
              <a:t>2017</a:t>
            </a:r>
            <a:endParaRPr lang="it-IT" dirty="0">
              <a:latin typeface="Calibri" pitchFamily="34" charset="0"/>
            </a:endParaRPr>
          </a:p>
          <a:p>
            <a:pPr algn="just">
              <a:spcBef>
                <a:spcPct val="20000"/>
              </a:spcBef>
              <a:buFont typeface="Arial" charset="0"/>
              <a:buNone/>
            </a:pPr>
            <a:endParaRPr lang="it-IT" sz="2800" dirty="0">
              <a:latin typeface="Calibri" pitchFamily="34" charset="0"/>
            </a:endParaRPr>
          </a:p>
        </p:txBody>
      </p:sp>
      <p:pic>
        <p:nvPicPr>
          <p:cNvPr id="18463" name="Immagine 6"/>
          <p:cNvPicPr>
            <a:picLocks noChangeAspect="1"/>
          </p:cNvPicPr>
          <p:nvPr/>
        </p:nvPicPr>
        <p:blipFill>
          <a:blip r:embed="rId3"/>
          <a:srcRect/>
          <a:stretch>
            <a:fillRect/>
          </a:stretch>
        </p:blipFill>
        <p:spPr bwMode="auto">
          <a:xfrm>
            <a:off x="323850" y="292100"/>
            <a:ext cx="1117600" cy="104933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a:xfrm>
            <a:off x="457200" y="274638"/>
            <a:ext cx="8229600" cy="850900"/>
          </a:xfrm>
        </p:spPr>
        <p:txBody>
          <a:bodyPr/>
          <a:lstStyle/>
          <a:p>
            <a:r>
              <a:rPr lang="it-IT" sz="2400" dirty="0"/>
              <a:t>Assemblea Ordinaria degli iscritti</a:t>
            </a:r>
            <a:br>
              <a:rPr lang="it-IT" sz="2400" dirty="0"/>
            </a:br>
            <a:r>
              <a:rPr lang="it-IT" sz="2400" dirty="0"/>
              <a:t>Teatro Comunale  7 Maggio 2018</a:t>
            </a:r>
            <a:endParaRPr lang="it-IT" sz="2400" dirty="0" smtClean="0"/>
          </a:p>
        </p:txBody>
      </p:sp>
      <p:sp>
        <p:nvSpPr>
          <p:cNvPr id="20482" name="Segnaposto contenuto 2"/>
          <p:cNvSpPr>
            <a:spLocks noGrp="1"/>
          </p:cNvSpPr>
          <p:nvPr>
            <p:ph idx="1"/>
          </p:nvPr>
        </p:nvSpPr>
        <p:spPr>
          <a:xfrm>
            <a:off x="457200" y="1168400"/>
            <a:ext cx="8229600" cy="604838"/>
          </a:xfrm>
        </p:spPr>
        <p:txBody>
          <a:bodyPr/>
          <a:lstStyle/>
          <a:p>
            <a:pPr marL="0" indent="0" algn="ctr">
              <a:buFont typeface="Arial" charset="0"/>
              <a:buNone/>
            </a:pPr>
            <a:r>
              <a:rPr lang="it-IT" u="sng" dirty="0" smtClean="0"/>
              <a:t>Totale iscritti</a:t>
            </a:r>
          </a:p>
          <a:p>
            <a:pPr marL="0" indent="0" algn="just">
              <a:buFont typeface="Arial" charset="0"/>
              <a:buNone/>
            </a:pPr>
            <a:endParaRPr lang="it-IT" sz="2800" dirty="0" smtClean="0"/>
          </a:p>
        </p:txBody>
      </p:sp>
      <p:graphicFrame>
        <p:nvGraphicFramePr>
          <p:cNvPr id="10" name="Tabella 9"/>
          <p:cNvGraphicFramePr>
            <a:graphicFrameLocks noGrp="1"/>
          </p:cNvGraphicFramePr>
          <p:nvPr>
            <p:extLst>
              <p:ext uri="{D42A27DB-BD31-4B8C-83A1-F6EECF244321}">
                <p14:modId xmlns:p14="http://schemas.microsoft.com/office/powerpoint/2010/main" val="2797932182"/>
              </p:ext>
            </p:extLst>
          </p:nvPr>
        </p:nvGraphicFramePr>
        <p:xfrm>
          <a:off x="539750" y="2352675"/>
          <a:ext cx="8064896" cy="2084437"/>
        </p:xfrm>
        <a:graphic>
          <a:graphicData uri="http://schemas.openxmlformats.org/drawingml/2006/table">
            <a:tbl>
              <a:tblPr>
                <a:tableStyleId>{073A0DAA-6AF3-43AB-8588-CEC1D06C72B9}</a:tableStyleId>
              </a:tblPr>
              <a:tblGrid>
                <a:gridCol w="3096344">
                  <a:extLst>
                    <a:ext uri="{9D8B030D-6E8A-4147-A177-3AD203B41FA5}"/>
                  </a:extLst>
                </a:gridCol>
                <a:gridCol w="1656184">
                  <a:extLst>
                    <a:ext uri="{9D8B030D-6E8A-4147-A177-3AD203B41FA5}"/>
                  </a:extLst>
                </a:gridCol>
                <a:gridCol w="1674186">
                  <a:extLst>
                    <a:ext uri="{9D8B030D-6E8A-4147-A177-3AD203B41FA5}"/>
                  </a:extLst>
                </a:gridCol>
                <a:gridCol w="1638182">
                  <a:extLst>
                    <a:ext uri="{9D8B030D-6E8A-4147-A177-3AD203B41FA5}"/>
                  </a:extLst>
                </a:gridCol>
              </a:tblGrid>
              <a:tr h="526857">
                <a:tc>
                  <a:txBody>
                    <a:bodyPr/>
                    <a:lstStyle/>
                    <a:p>
                      <a:pPr algn="ctr"/>
                      <a:r>
                        <a:rPr lang="it-IT" b="1" dirty="0">
                          <a:ln>
                            <a:noFill/>
                          </a:ln>
                        </a:rPr>
                        <a:t>Iscritti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smtClean="0">
                          <a:ln>
                            <a:noFill/>
                          </a:ln>
                        </a:rPr>
                        <a:t>2016</a:t>
                      </a:r>
                      <a:endParaRPr lang="it-IT"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smtClean="0">
                          <a:ln>
                            <a:noFill/>
                          </a:ln>
                        </a:rPr>
                        <a:t>2017</a:t>
                      </a:r>
                      <a:endParaRPr lang="it-IT"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a:ln>
                            <a:noFill/>
                          </a:ln>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extLst>
                  <a:ext uri="{0D108BD9-81ED-4DB2-BD59-A6C34878D82A}"/>
                </a:extLst>
              </a:tr>
              <a:tr h="526857">
                <a:tc>
                  <a:txBody>
                    <a:bodyPr/>
                    <a:lstStyle/>
                    <a:p>
                      <a:pPr algn="ctr"/>
                      <a:r>
                        <a:rPr lang="it-IT" dirty="0">
                          <a:ln>
                            <a:noFill/>
                          </a:ln>
                        </a:rPr>
                        <a:t>Avvocati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smtClean="0">
                          <a:ln>
                            <a:noFill/>
                          </a:ln>
                        </a:rPr>
                        <a:t>4.740</a:t>
                      </a:r>
                      <a:endParaRPr lang="it-IT"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smtClean="0">
                          <a:ln>
                            <a:noFill/>
                          </a:ln>
                          <a:solidFill>
                            <a:schemeClr val="tx1"/>
                          </a:solidFill>
                        </a:rPr>
                        <a:t>4.797</a:t>
                      </a:r>
                      <a:endParaRPr lang="it-IT"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smtClean="0">
                          <a:ln>
                            <a:noFill/>
                          </a:ln>
                        </a:rPr>
                        <a:t>+1,20</a:t>
                      </a:r>
                      <a:endParaRPr lang="it-IT"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526857">
                <a:tc>
                  <a:txBody>
                    <a:bodyPr/>
                    <a:lstStyle/>
                    <a:p>
                      <a:pPr algn="ctr"/>
                      <a:r>
                        <a:rPr lang="it-IT" dirty="0">
                          <a:ln>
                            <a:noFill/>
                          </a:ln>
                        </a:rPr>
                        <a:t>Praticanti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smtClean="0">
                          <a:ln>
                            <a:noFill/>
                          </a:ln>
                        </a:rPr>
                        <a:t>784</a:t>
                      </a:r>
                      <a:endParaRPr lang="it-IT"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smtClean="0">
                          <a:ln>
                            <a:noFill/>
                          </a:ln>
                        </a:rPr>
                        <a:t>796</a:t>
                      </a:r>
                      <a:endParaRPr lang="it-IT"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smtClean="0">
                          <a:ln>
                            <a:noFill/>
                          </a:ln>
                        </a:rPr>
                        <a:t>+1,53</a:t>
                      </a:r>
                      <a:endParaRPr lang="it-IT"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503866">
                <a:tc>
                  <a:txBody>
                    <a:bodyPr/>
                    <a:lstStyle/>
                    <a:p>
                      <a:pPr algn="ctr"/>
                      <a:r>
                        <a:rPr lang="it-IT" dirty="0">
                          <a:ln>
                            <a:noFill/>
                          </a:ln>
                        </a:rPr>
                        <a:t>Totali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smtClean="0">
                          <a:ln>
                            <a:noFill/>
                          </a:ln>
                        </a:rPr>
                        <a:t>5.524</a:t>
                      </a:r>
                      <a:endParaRPr lang="it-IT"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smtClean="0">
                          <a:ln>
                            <a:noFill/>
                          </a:ln>
                          <a:solidFill>
                            <a:schemeClr val="tx1"/>
                          </a:solidFill>
                        </a:rPr>
                        <a:t>5.593</a:t>
                      </a:r>
                      <a:endParaRPr lang="it-IT"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smtClean="0">
                          <a:ln>
                            <a:noFill/>
                          </a:ln>
                        </a:rPr>
                        <a:t>+1,25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bl>
          </a:graphicData>
        </a:graphic>
      </p:graphicFrame>
      <p:sp>
        <p:nvSpPr>
          <p:cNvPr id="20510" name="Segnaposto contenuto 2"/>
          <p:cNvSpPr txBox="1">
            <a:spLocks/>
          </p:cNvSpPr>
          <p:nvPr/>
        </p:nvSpPr>
        <p:spPr bwMode="auto">
          <a:xfrm>
            <a:off x="446088" y="5445125"/>
            <a:ext cx="8229600" cy="431800"/>
          </a:xfrm>
          <a:prstGeom prst="rect">
            <a:avLst/>
          </a:prstGeom>
          <a:noFill/>
          <a:ln w="9525">
            <a:noFill/>
            <a:miter lim="800000"/>
            <a:headEnd/>
            <a:tailEnd/>
          </a:ln>
        </p:spPr>
        <p:txBody>
          <a:bodyPr/>
          <a:lstStyle/>
          <a:p>
            <a:pPr algn="ctr">
              <a:spcBef>
                <a:spcPct val="20000"/>
              </a:spcBef>
              <a:buFont typeface="Arial" charset="0"/>
              <a:buNone/>
            </a:pPr>
            <a:r>
              <a:rPr lang="it-IT" dirty="0">
                <a:latin typeface="Calibri" pitchFamily="34" charset="0"/>
              </a:rPr>
              <a:t>Dati aggiornati al 31 Dicembre </a:t>
            </a:r>
            <a:r>
              <a:rPr lang="it-IT" dirty="0" smtClean="0">
                <a:latin typeface="Calibri" pitchFamily="34" charset="0"/>
              </a:rPr>
              <a:t>2017</a:t>
            </a:r>
            <a:endParaRPr lang="it-IT" dirty="0">
              <a:latin typeface="Calibri" pitchFamily="34" charset="0"/>
            </a:endParaRPr>
          </a:p>
          <a:p>
            <a:pPr algn="just">
              <a:spcBef>
                <a:spcPct val="20000"/>
              </a:spcBef>
              <a:buFont typeface="Arial" charset="0"/>
              <a:buNone/>
            </a:pPr>
            <a:endParaRPr lang="it-IT" sz="2800" b="1" dirty="0">
              <a:latin typeface="Calibri" pitchFamily="34" charset="0"/>
            </a:endParaRPr>
          </a:p>
        </p:txBody>
      </p:sp>
      <p:pic>
        <p:nvPicPr>
          <p:cNvPr id="20511" name="Immagine 6"/>
          <p:cNvPicPr>
            <a:picLocks noChangeAspect="1"/>
          </p:cNvPicPr>
          <p:nvPr/>
        </p:nvPicPr>
        <p:blipFill>
          <a:blip r:embed="rId3"/>
          <a:srcRect/>
          <a:stretch>
            <a:fillRect/>
          </a:stretch>
        </p:blipFill>
        <p:spPr bwMode="auto">
          <a:xfrm>
            <a:off x="323850" y="292100"/>
            <a:ext cx="1117600" cy="104933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title"/>
          </p:nvPr>
        </p:nvSpPr>
        <p:spPr>
          <a:xfrm>
            <a:off x="457200" y="274638"/>
            <a:ext cx="8229600" cy="850900"/>
          </a:xfrm>
        </p:spPr>
        <p:txBody>
          <a:bodyPr/>
          <a:lstStyle/>
          <a:p>
            <a:r>
              <a:rPr lang="it-IT" sz="2400" dirty="0"/>
              <a:t>Assemblea Ordinaria degli iscritti</a:t>
            </a:r>
            <a:br>
              <a:rPr lang="it-IT" sz="2400" dirty="0"/>
            </a:br>
            <a:r>
              <a:rPr lang="it-IT" sz="2400" dirty="0"/>
              <a:t>Teatro Comunale  7 Maggio 2018</a:t>
            </a:r>
            <a:endParaRPr lang="it-IT" sz="2400" dirty="0" smtClean="0"/>
          </a:p>
        </p:txBody>
      </p:sp>
      <p:sp>
        <p:nvSpPr>
          <p:cNvPr id="24578" name="Segnaposto contenuto 2"/>
          <p:cNvSpPr>
            <a:spLocks noGrp="1"/>
          </p:cNvSpPr>
          <p:nvPr>
            <p:ph idx="1"/>
          </p:nvPr>
        </p:nvSpPr>
        <p:spPr>
          <a:xfrm>
            <a:off x="457200" y="1168400"/>
            <a:ext cx="8229600" cy="604838"/>
          </a:xfrm>
        </p:spPr>
        <p:txBody>
          <a:bodyPr/>
          <a:lstStyle/>
          <a:p>
            <a:pPr marL="0" indent="0" algn="ctr">
              <a:buFont typeface="Arial" charset="0"/>
              <a:buNone/>
            </a:pPr>
            <a:r>
              <a:rPr lang="it-IT" u="sng" dirty="0" smtClean="0"/>
              <a:t>Il personale dipendente dell’Ordine</a:t>
            </a:r>
          </a:p>
          <a:p>
            <a:pPr marL="0" indent="0" algn="ctr">
              <a:buFont typeface="Arial" charset="0"/>
              <a:buNone/>
            </a:pPr>
            <a:endParaRPr lang="it-IT" u="sng" dirty="0" smtClean="0"/>
          </a:p>
          <a:p>
            <a:pPr marL="0" indent="0" algn="just">
              <a:buFont typeface="Arial" charset="0"/>
              <a:buNone/>
            </a:pPr>
            <a:endParaRPr lang="it-IT" sz="2800" dirty="0" smtClean="0"/>
          </a:p>
        </p:txBody>
      </p:sp>
      <p:graphicFrame>
        <p:nvGraphicFramePr>
          <p:cNvPr id="4" name="Tabella 3"/>
          <p:cNvGraphicFramePr>
            <a:graphicFrameLocks noGrp="1"/>
          </p:cNvGraphicFramePr>
          <p:nvPr>
            <p:extLst>
              <p:ext uri="{D42A27DB-BD31-4B8C-83A1-F6EECF244321}">
                <p14:modId xmlns:p14="http://schemas.microsoft.com/office/powerpoint/2010/main" val="171144584"/>
              </p:ext>
            </p:extLst>
          </p:nvPr>
        </p:nvGraphicFramePr>
        <p:xfrm>
          <a:off x="468313" y="2095500"/>
          <a:ext cx="8280920" cy="3637836"/>
        </p:xfrm>
        <a:graphic>
          <a:graphicData uri="http://schemas.openxmlformats.org/drawingml/2006/table">
            <a:tbl>
              <a:tblPr>
                <a:tableStyleId>{073A0DAA-6AF3-43AB-8588-CEC1D06C72B9}</a:tableStyleId>
              </a:tblPr>
              <a:tblGrid>
                <a:gridCol w="5472608">
                  <a:extLst>
                    <a:ext uri="{9D8B030D-6E8A-4147-A177-3AD203B41FA5}"/>
                  </a:extLst>
                </a:gridCol>
                <a:gridCol w="2808312">
                  <a:extLst>
                    <a:ext uri="{9D8B030D-6E8A-4147-A177-3AD203B41FA5}"/>
                  </a:extLst>
                </a:gridCol>
              </a:tblGrid>
              <a:tr h="303153">
                <a:tc>
                  <a:txBody>
                    <a:bodyPr/>
                    <a:lstStyle/>
                    <a:p>
                      <a:pPr algn="ctr" fontAlgn="ctr"/>
                      <a:r>
                        <a:rPr lang="it-IT" sz="1600" b="1" u="none" strike="noStrike" dirty="0">
                          <a:effectLst/>
                        </a:rPr>
                        <a:t>Ufficio</a:t>
                      </a:r>
                      <a:endParaRPr lang="it-IT" sz="16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600" b="1" u="none" strike="noStrike" dirty="0">
                          <a:effectLst/>
                        </a:rPr>
                        <a:t>Numero Dipendenti</a:t>
                      </a:r>
                      <a:endParaRPr lang="it-IT" sz="16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extLst>
              </a:tr>
              <a:tr h="303153">
                <a:tc>
                  <a:txBody>
                    <a:bodyPr/>
                    <a:lstStyle/>
                    <a:p>
                      <a:pPr algn="ctr" fontAlgn="ctr"/>
                      <a:r>
                        <a:rPr lang="it-IT" sz="1400" b="1" i="0" u="none" strike="noStrike" dirty="0">
                          <a:solidFill>
                            <a:srgbClr val="000000"/>
                          </a:solidFill>
                          <a:effectLst/>
                          <a:latin typeface="Calibri"/>
                        </a:rPr>
                        <a:t>Dirigenza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303153">
                <a:tc>
                  <a:txBody>
                    <a:bodyPr/>
                    <a:lstStyle/>
                    <a:p>
                      <a:pPr algn="ctr" fontAlgn="ctr"/>
                      <a:r>
                        <a:rPr lang="it-IT" sz="1400" b="1" i="0" u="none" strike="noStrike" dirty="0">
                          <a:solidFill>
                            <a:srgbClr val="000000"/>
                          </a:solidFill>
                          <a:effectLst/>
                          <a:latin typeface="Calibri"/>
                        </a:rPr>
                        <a:t>Biblioteca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303153">
                <a:tc>
                  <a:txBody>
                    <a:bodyPr/>
                    <a:lstStyle/>
                    <a:p>
                      <a:pPr algn="ctr" fontAlgn="ctr"/>
                      <a:r>
                        <a:rPr lang="it-IT" sz="1400" b="1" i="0" u="none" strike="noStrike" dirty="0">
                          <a:solidFill>
                            <a:srgbClr val="000000"/>
                          </a:solidFill>
                          <a:effectLst/>
                          <a:latin typeface="Calibri"/>
                        </a:rPr>
                        <a:t>Amministrazione e contabilità</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303153">
                <a:tc>
                  <a:txBody>
                    <a:bodyPr/>
                    <a:lstStyle/>
                    <a:p>
                      <a:pPr algn="ctr" fontAlgn="ctr"/>
                      <a:r>
                        <a:rPr lang="it-IT" sz="1400" b="1" i="0" u="none" strike="noStrike" dirty="0">
                          <a:solidFill>
                            <a:srgbClr val="000000"/>
                          </a:solidFill>
                          <a:effectLst/>
                          <a:latin typeface="Calibri"/>
                        </a:rPr>
                        <a:t>Formazione, Patrocinio</a:t>
                      </a:r>
                      <a:r>
                        <a:rPr lang="it-IT" sz="1400" b="1" i="0" u="none" strike="noStrike" baseline="0" dirty="0">
                          <a:solidFill>
                            <a:srgbClr val="000000"/>
                          </a:solidFill>
                          <a:effectLst/>
                          <a:latin typeface="Calibri"/>
                        </a:rPr>
                        <a:t> a spese dello Stato e Cassa Forense</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smtClean="0">
                          <a:solidFill>
                            <a:srgbClr val="000000"/>
                          </a:solidFill>
                          <a:effectLst/>
                          <a:latin typeface="Calibri"/>
                        </a:rPr>
                        <a:t>4</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303153">
                <a:tc>
                  <a:txBody>
                    <a:bodyPr/>
                    <a:lstStyle/>
                    <a:p>
                      <a:pPr algn="ctr" fontAlgn="ctr"/>
                      <a:r>
                        <a:rPr lang="it-IT" sz="1400" b="1" i="0" u="none" strike="noStrike" dirty="0">
                          <a:solidFill>
                            <a:srgbClr val="000000"/>
                          </a:solidFill>
                          <a:effectLst/>
                          <a:latin typeface="Calibri"/>
                        </a:rPr>
                        <a:t>Ufficio restituzione fascicoli di parte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303153">
                <a:tc>
                  <a:txBody>
                    <a:bodyPr/>
                    <a:lstStyle/>
                    <a:p>
                      <a:pPr algn="ctr" fontAlgn="ctr"/>
                      <a:r>
                        <a:rPr lang="it-IT" sz="1400" b="1" i="0" u="none" strike="noStrike" dirty="0">
                          <a:solidFill>
                            <a:srgbClr val="000000"/>
                          </a:solidFill>
                          <a:effectLst/>
                          <a:latin typeface="Calibri"/>
                        </a:rPr>
                        <a:t>Ufficio Processo Civile Telematico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303153">
                <a:tc>
                  <a:txBody>
                    <a:bodyPr/>
                    <a:lstStyle/>
                    <a:p>
                      <a:pPr algn="ctr" fontAlgn="ctr"/>
                      <a:r>
                        <a:rPr lang="it-IT" sz="1400" b="1" i="0" u="none" strike="noStrike" dirty="0">
                          <a:solidFill>
                            <a:srgbClr val="000000"/>
                          </a:solidFill>
                          <a:effectLst/>
                          <a:latin typeface="Calibri"/>
                        </a:rPr>
                        <a:t>Organismo</a:t>
                      </a:r>
                      <a:r>
                        <a:rPr lang="it-IT" sz="1400" b="1" i="0" u="none" strike="noStrike" baseline="0" dirty="0">
                          <a:solidFill>
                            <a:srgbClr val="000000"/>
                          </a:solidFill>
                          <a:effectLst/>
                          <a:latin typeface="Calibri"/>
                        </a:rPr>
                        <a:t> di Mediazione</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303153">
                <a:tc>
                  <a:txBody>
                    <a:bodyPr/>
                    <a:lstStyle/>
                    <a:p>
                      <a:pPr algn="ctr" fontAlgn="ctr"/>
                      <a:r>
                        <a:rPr lang="it-IT" sz="1400" b="1" i="0" u="none" strike="noStrike" dirty="0">
                          <a:solidFill>
                            <a:srgbClr val="000000"/>
                          </a:solidFill>
                          <a:effectLst/>
                          <a:latin typeface="Calibri"/>
                        </a:rPr>
                        <a:t>Consiglio Distrettuale</a:t>
                      </a:r>
                      <a:r>
                        <a:rPr lang="it-IT" sz="1400" b="1" i="0" u="none" strike="noStrike" baseline="0" dirty="0">
                          <a:solidFill>
                            <a:srgbClr val="000000"/>
                          </a:solidFill>
                          <a:effectLst/>
                          <a:latin typeface="Calibri"/>
                        </a:rPr>
                        <a:t> di Disciplina</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303153">
                <a:tc>
                  <a:txBody>
                    <a:bodyPr/>
                    <a:lstStyle/>
                    <a:p>
                      <a:pPr algn="ctr" fontAlgn="ctr"/>
                      <a:r>
                        <a:rPr lang="it-IT" sz="1400" b="1" i="0" u="none" strike="noStrike" dirty="0" smtClean="0">
                          <a:solidFill>
                            <a:srgbClr val="000000"/>
                          </a:solidFill>
                          <a:effectLst/>
                          <a:latin typeface="Calibri"/>
                        </a:rPr>
                        <a:t>Ufficio</a:t>
                      </a:r>
                      <a:r>
                        <a:rPr lang="it-IT" sz="1400" b="1" i="0" u="none" strike="noStrike" baseline="0" dirty="0" smtClean="0">
                          <a:solidFill>
                            <a:srgbClr val="000000"/>
                          </a:solidFill>
                          <a:effectLst/>
                          <a:latin typeface="Calibri"/>
                        </a:rPr>
                        <a:t> spese anticipate – Tribunale per i Minorenni di Bologna</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smtClean="0">
                          <a:solidFill>
                            <a:srgbClr val="000000"/>
                          </a:solidFill>
                          <a:effectLst/>
                          <a:latin typeface="Calibri"/>
                        </a:rPr>
                        <a:t>1</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3153">
                <a:tc>
                  <a:txBody>
                    <a:bodyPr/>
                    <a:lstStyle/>
                    <a:p>
                      <a:pPr algn="ctr" fontAlgn="ctr"/>
                      <a:r>
                        <a:rPr lang="it-IT" sz="1400" b="1" i="0" u="none" strike="noStrike" dirty="0">
                          <a:solidFill>
                            <a:srgbClr val="000000"/>
                          </a:solidFill>
                          <a:effectLst/>
                          <a:latin typeface="Calibri"/>
                        </a:rPr>
                        <a:t>Segreteria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303153">
                <a:tc>
                  <a:txBody>
                    <a:bodyPr/>
                    <a:lstStyle/>
                    <a:p>
                      <a:pPr algn="ctr" fontAlgn="ctr"/>
                      <a:r>
                        <a:rPr lang="it-IT" sz="1400" b="1" i="0" u="none" strike="noStrike" dirty="0">
                          <a:solidFill>
                            <a:srgbClr val="000000"/>
                          </a:solidFill>
                          <a:effectLst/>
                          <a:latin typeface="Calibri"/>
                        </a:rPr>
                        <a:t>Totale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smtClean="0">
                          <a:solidFill>
                            <a:srgbClr val="000000"/>
                          </a:solidFill>
                          <a:effectLst/>
                          <a:latin typeface="Calibri"/>
                        </a:rPr>
                        <a:t>19</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bl>
          </a:graphicData>
        </a:graphic>
      </p:graphicFrame>
      <p:sp>
        <p:nvSpPr>
          <p:cNvPr id="24620" name="Rettangolo 4"/>
          <p:cNvSpPr>
            <a:spLocks noChangeArrowheads="1"/>
          </p:cNvSpPr>
          <p:nvPr/>
        </p:nvSpPr>
        <p:spPr bwMode="auto">
          <a:xfrm>
            <a:off x="3114008" y="6021388"/>
            <a:ext cx="2949334" cy="369332"/>
          </a:xfrm>
          <a:prstGeom prst="rect">
            <a:avLst/>
          </a:prstGeom>
          <a:noFill/>
          <a:ln w="9525">
            <a:noFill/>
            <a:miter lim="800000"/>
            <a:headEnd/>
            <a:tailEnd/>
          </a:ln>
        </p:spPr>
        <p:txBody>
          <a:bodyPr wrap="none">
            <a:spAutoFit/>
          </a:bodyPr>
          <a:lstStyle/>
          <a:p>
            <a:pPr algn="ctr"/>
            <a:r>
              <a:rPr lang="it-IT" dirty="0">
                <a:latin typeface="Calibri" pitchFamily="34" charset="0"/>
              </a:rPr>
              <a:t>Dati aggiornati </a:t>
            </a:r>
            <a:r>
              <a:rPr lang="it-IT" dirty="0" smtClean="0">
                <a:latin typeface="Calibri" pitchFamily="34" charset="0"/>
              </a:rPr>
              <a:t>al 31/03/2018</a:t>
            </a:r>
            <a:endParaRPr lang="it-IT" dirty="0">
              <a:solidFill>
                <a:srgbClr val="FF0000"/>
              </a:solidFill>
              <a:latin typeface="Calibri" pitchFamily="34" charset="0"/>
            </a:endParaRPr>
          </a:p>
        </p:txBody>
      </p:sp>
      <p:pic>
        <p:nvPicPr>
          <p:cNvPr id="24621" name="Immagine 6"/>
          <p:cNvPicPr>
            <a:picLocks noChangeAspect="1"/>
          </p:cNvPicPr>
          <p:nvPr/>
        </p:nvPicPr>
        <p:blipFill>
          <a:blip r:embed="rId3"/>
          <a:srcRect/>
          <a:stretch>
            <a:fillRect/>
          </a:stretch>
        </p:blipFill>
        <p:spPr bwMode="auto">
          <a:xfrm>
            <a:off x="323850" y="292100"/>
            <a:ext cx="1117600" cy="104933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000" dirty="0"/>
              <a:t>Assemblea Ordinaria degli iscritti</a:t>
            </a:r>
            <a:br>
              <a:rPr lang="it-IT" sz="2000" dirty="0"/>
            </a:br>
            <a:r>
              <a:rPr lang="it-IT" sz="2000" dirty="0"/>
              <a:t>Teatro Comunale  7 Maggio 2018</a:t>
            </a:r>
          </a:p>
        </p:txBody>
      </p:sp>
      <p:sp>
        <p:nvSpPr>
          <p:cNvPr id="3" name="Segnaposto contenuto 2"/>
          <p:cNvSpPr>
            <a:spLocks noGrp="1"/>
          </p:cNvSpPr>
          <p:nvPr>
            <p:ph idx="1"/>
          </p:nvPr>
        </p:nvSpPr>
        <p:spPr/>
        <p:txBody>
          <a:bodyPr/>
          <a:lstStyle/>
          <a:p>
            <a:pPr marL="0" indent="0" algn="ctr">
              <a:buNone/>
            </a:pPr>
            <a:r>
              <a:rPr lang="it-IT" sz="2800" b="1" dirty="0"/>
              <a:t>Concorso pubblico per l’assunzione di tre </a:t>
            </a:r>
            <a:r>
              <a:rPr lang="it-IT" sz="2800" b="1" dirty="0" smtClean="0"/>
              <a:t>operatori contabili</a:t>
            </a:r>
          </a:p>
          <a:p>
            <a:pPr marL="0" indent="0" algn="ctr">
              <a:buNone/>
            </a:pPr>
            <a:endParaRPr lang="it-IT" sz="1000" dirty="0"/>
          </a:p>
          <a:p>
            <a:pPr algn="just"/>
            <a:r>
              <a:rPr lang="it-IT" sz="2800" dirty="0"/>
              <a:t>a</a:t>
            </a:r>
            <a:r>
              <a:rPr lang="it-IT" sz="2800" dirty="0" smtClean="0"/>
              <a:t>vviso di concorso pubblicato in G.U. – serie speciale concorsi – n. 32 del 20 aprile 2018</a:t>
            </a:r>
          </a:p>
          <a:p>
            <a:pPr algn="just"/>
            <a:r>
              <a:rPr lang="it-IT" sz="2800" dirty="0"/>
              <a:t>b</a:t>
            </a:r>
            <a:r>
              <a:rPr lang="it-IT" sz="2800" dirty="0" smtClean="0"/>
              <a:t>ando di concorso pubblicato sul sito dell’ordine nell’area «Concorsi»</a:t>
            </a:r>
          </a:p>
          <a:p>
            <a:pPr algn="just"/>
            <a:r>
              <a:rPr lang="it-IT" sz="2800" dirty="0" smtClean="0"/>
              <a:t>termine per la presentazione delle domande 20 maggio 2018</a:t>
            </a:r>
          </a:p>
          <a:p>
            <a:pPr algn="just"/>
            <a:endParaRPr lang="it-IT" dirty="0" smtClean="0"/>
          </a:p>
        </p:txBody>
      </p:sp>
      <p:pic>
        <p:nvPicPr>
          <p:cNvPr id="4" name="Immagine 6"/>
          <p:cNvPicPr>
            <a:picLocks noChangeAspect="1"/>
          </p:cNvPicPr>
          <p:nvPr/>
        </p:nvPicPr>
        <p:blipFill>
          <a:blip r:embed="rId2"/>
          <a:srcRect/>
          <a:stretch>
            <a:fillRect/>
          </a:stretch>
        </p:blipFill>
        <p:spPr bwMode="auto">
          <a:xfrm>
            <a:off x="323850" y="292100"/>
            <a:ext cx="1117600" cy="1049338"/>
          </a:xfrm>
          <a:prstGeom prst="rect">
            <a:avLst/>
          </a:prstGeom>
          <a:noFill/>
          <a:ln w="9525">
            <a:noFill/>
            <a:miter lim="800000"/>
            <a:headEnd/>
            <a:tailEnd/>
          </a:ln>
        </p:spPr>
      </p:pic>
    </p:spTree>
    <p:extLst>
      <p:ext uri="{BB962C8B-B14F-4D97-AF65-F5344CB8AC3E}">
        <p14:creationId xmlns:p14="http://schemas.microsoft.com/office/powerpoint/2010/main" val="1026288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contenuto 2"/>
          <p:cNvSpPr>
            <a:spLocks noGrp="1"/>
          </p:cNvSpPr>
          <p:nvPr>
            <p:ph idx="1"/>
          </p:nvPr>
        </p:nvSpPr>
        <p:spPr>
          <a:xfrm>
            <a:off x="457200" y="1168400"/>
            <a:ext cx="8229600" cy="604838"/>
          </a:xfrm>
        </p:spPr>
        <p:txBody>
          <a:bodyPr/>
          <a:lstStyle/>
          <a:p>
            <a:pPr marL="0" indent="0" algn="ctr">
              <a:buFont typeface="Arial" charset="0"/>
              <a:buNone/>
            </a:pPr>
            <a:r>
              <a:rPr lang="it-IT" u="sng" dirty="0" smtClean="0"/>
              <a:t>Consiglieri ai turni di ricevimento</a:t>
            </a:r>
          </a:p>
          <a:p>
            <a:pPr marL="0" indent="0" algn="ctr">
              <a:buFont typeface="Arial" charset="0"/>
              <a:buNone/>
            </a:pPr>
            <a:endParaRPr lang="it-IT" u="sng" dirty="0" smtClean="0"/>
          </a:p>
          <a:p>
            <a:pPr marL="0" indent="0" algn="just">
              <a:buFont typeface="Arial" charset="0"/>
              <a:buNone/>
            </a:pPr>
            <a:endParaRPr lang="it-IT" sz="2800" dirty="0" smtClean="0"/>
          </a:p>
        </p:txBody>
      </p:sp>
      <p:graphicFrame>
        <p:nvGraphicFramePr>
          <p:cNvPr id="5" name="Tabella 4"/>
          <p:cNvGraphicFramePr>
            <a:graphicFrameLocks noGrp="1"/>
          </p:cNvGraphicFramePr>
          <p:nvPr>
            <p:extLst>
              <p:ext uri="{D42A27DB-BD31-4B8C-83A1-F6EECF244321}">
                <p14:modId xmlns:p14="http://schemas.microsoft.com/office/powerpoint/2010/main" val="2090109160"/>
              </p:ext>
            </p:extLst>
          </p:nvPr>
        </p:nvGraphicFramePr>
        <p:xfrm>
          <a:off x="755576" y="2255838"/>
          <a:ext cx="3002994" cy="3840480"/>
        </p:xfrm>
        <a:graphic>
          <a:graphicData uri="http://schemas.openxmlformats.org/drawingml/2006/table">
            <a:tbl>
              <a:tblPr>
                <a:tableStyleId>{073A0DAA-6AF3-43AB-8588-CEC1D06C72B9}</a:tableStyleId>
              </a:tblPr>
              <a:tblGrid>
                <a:gridCol w="794965">
                  <a:extLst>
                    <a:ext uri="{9D8B030D-6E8A-4147-A177-3AD203B41FA5}"/>
                  </a:extLst>
                </a:gridCol>
                <a:gridCol w="2208029">
                  <a:extLst>
                    <a:ext uri="{9D8B030D-6E8A-4147-A177-3AD203B41FA5}"/>
                  </a:extLst>
                </a:gridCol>
              </a:tblGrid>
              <a:tr h="190500">
                <a:tc>
                  <a:txBody>
                    <a:bodyPr/>
                    <a:lstStyle/>
                    <a:p>
                      <a:pPr algn="ctr" fontAlgn="ctr"/>
                      <a:r>
                        <a:rPr lang="it-IT" sz="1400" b="1" u="none" strike="noStrike" dirty="0">
                          <a:effectLst/>
                        </a:rPr>
                        <a:t>Giorno</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fontAlgn="ctr"/>
                      <a:r>
                        <a:rPr lang="it-IT" sz="1400" b="1" u="none" strike="noStrike" dirty="0">
                          <a:effectLst/>
                        </a:rPr>
                        <a:t>Consigliere</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extLst>
                  <a:ext uri="{0D108BD9-81ED-4DB2-BD59-A6C34878D82A}"/>
                </a:extLst>
              </a:tr>
              <a:tr h="190500">
                <a:tc rowSpan="4">
                  <a:txBody>
                    <a:bodyPr/>
                    <a:lstStyle/>
                    <a:p>
                      <a:pPr algn="ctr" fontAlgn="ctr"/>
                      <a:r>
                        <a:rPr lang="it-IT" sz="1400" b="1" u="none" strike="noStrike" dirty="0">
                          <a:effectLst/>
                        </a:rPr>
                        <a:t>Lunedì</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it-IT" sz="1400" b="1" u="none" strike="noStrike" dirty="0">
                          <a:effectLst/>
                        </a:rPr>
                        <a:t>D'Errico Italia Elisabetta</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190500">
                <a:tc vMerge="1">
                  <a:txBody>
                    <a:bodyPr/>
                    <a:lstStyle/>
                    <a:p>
                      <a:endParaRPr lang="it-IT"/>
                    </a:p>
                  </a:txBody>
                  <a:tcPr/>
                </a:tc>
                <a:tc>
                  <a:txBody>
                    <a:bodyPr/>
                    <a:lstStyle/>
                    <a:p>
                      <a:pPr algn="ctr" fontAlgn="ctr"/>
                      <a:r>
                        <a:rPr lang="it-IT" sz="1400" b="1" u="none" strike="noStrike" dirty="0">
                          <a:effectLst/>
                        </a:rPr>
                        <a:t>Goldstaub Stefano</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190500">
                <a:tc vMerge="1">
                  <a:txBody>
                    <a:bodyPr/>
                    <a:lstStyle/>
                    <a:p>
                      <a:endParaRPr lang="it-IT"/>
                    </a:p>
                  </a:txBody>
                  <a:tcPr/>
                </a:tc>
                <a:tc>
                  <a:txBody>
                    <a:bodyPr/>
                    <a:lstStyle/>
                    <a:p>
                      <a:pPr algn="ctr" fontAlgn="ctr"/>
                      <a:r>
                        <a:rPr lang="it-IT" sz="1400" b="1" u="none" strike="noStrike" dirty="0" err="1">
                          <a:effectLst/>
                        </a:rPr>
                        <a:t>Gavaudan</a:t>
                      </a:r>
                      <a:r>
                        <a:rPr lang="it-IT" sz="1400" b="1" u="none" strike="noStrike" dirty="0">
                          <a:effectLst/>
                        </a:rPr>
                        <a:t> Antonella</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175706">
                <a:tc vMerge="1">
                  <a:txBody>
                    <a:bodyPr/>
                    <a:lstStyle/>
                    <a:p>
                      <a:pPr algn="ctr" fontAlgn="ct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it-IT" sz="1400" b="1" i="0" u="none" strike="noStrike" dirty="0" smtClean="0">
                          <a:solidFill>
                            <a:srgbClr val="000000"/>
                          </a:solidFill>
                          <a:effectLst/>
                          <a:latin typeface="Calibri"/>
                        </a:rPr>
                        <a:t>Luppino Saverio</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rowSpan="4">
                  <a:txBody>
                    <a:bodyPr/>
                    <a:lstStyle/>
                    <a:p>
                      <a:pPr algn="ctr" fontAlgn="ctr"/>
                      <a:r>
                        <a:rPr lang="it-IT" sz="1400" b="1" u="none" strike="noStrike" dirty="0">
                          <a:effectLst/>
                        </a:rPr>
                        <a:t>Martedì</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it-IT" sz="1400" b="1" u="none" strike="noStrike" dirty="0">
                          <a:effectLst/>
                        </a:rPr>
                        <a:t>Atti Annalisa</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190500">
                <a:tc vMerge="1">
                  <a:txBody>
                    <a:bodyPr/>
                    <a:lstStyle/>
                    <a:p>
                      <a:endParaRPr lang="it-IT"/>
                    </a:p>
                  </a:txBody>
                  <a:tcPr/>
                </a:tc>
                <a:tc>
                  <a:txBody>
                    <a:bodyPr/>
                    <a:lstStyle/>
                    <a:p>
                      <a:pPr algn="ctr" fontAlgn="ctr"/>
                      <a:r>
                        <a:rPr lang="it-IT" sz="1400" b="1" i="0" u="none" strike="noStrike" dirty="0" err="1" smtClean="0">
                          <a:solidFill>
                            <a:srgbClr val="000000"/>
                          </a:solidFill>
                          <a:effectLst/>
                          <a:latin typeface="Calibri"/>
                        </a:rPr>
                        <a:t>Palombarini</a:t>
                      </a:r>
                      <a:r>
                        <a:rPr lang="it-IT" sz="1400" b="1" i="0" u="none" strike="noStrike" dirty="0" smtClean="0">
                          <a:solidFill>
                            <a:srgbClr val="000000"/>
                          </a:solidFill>
                          <a:effectLst/>
                          <a:latin typeface="Calibri"/>
                        </a:rPr>
                        <a:t> Sergio</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vMerge="1">
                  <a:txBody>
                    <a:bodyPr/>
                    <a:lstStyle/>
                    <a:p>
                      <a:endParaRPr lang="it-IT"/>
                    </a:p>
                  </a:txBody>
                  <a:tcPr/>
                </a:tc>
                <a:tc>
                  <a:txBody>
                    <a:bodyPr/>
                    <a:lstStyle/>
                    <a:p>
                      <a:pPr algn="ctr" fontAlgn="ctr"/>
                      <a:r>
                        <a:rPr lang="it-IT" sz="1400" b="1" u="none" strike="noStrike" dirty="0">
                          <a:effectLst/>
                        </a:rPr>
                        <a:t>Tonini Stefania</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190500">
                <a:tc vMerge="1">
                  <a:txBody>
                    <a:bodyPr/>
                    <a:lstStyle/>
                    <a:p>
                      <a:endParaRPr lang="it-IT"/>
                    </a:p>
                  </a:txBody>
                  <a:tcPr/>
                </a:tc>
                <a:tc>
                  <a:txBody>
                    <a:bodyPr/>
                    <a:lstStyle/>
                    <a:p>
                      <a:pPr algn="ctr" fontAlgn="ctr"/>
                      <a:r>
                        <a:rPr lang="it-IT" sz="1400" b="1" u="none" strike="noStrike" dirty="0">
                          <a:effectLst/>
                        </a:rPr>
                        <a:t>Villa Silvia</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190500">
                <a:tc rowSpan="3">
                  <a:txBody>
                    <a:bodyPr/>
                    <a:lstStyle/>
                    <a:p>
                      <a:pPr algn="ctr" fontAlgn="ctr"/>
                      <a:r>
                        <a:rPr lang="it-IT" sz="1400" b="1" u="none" strike="noStrike" dirty="0">
                          <a:effectLst/>
                        </a:rPr>
                        <a:t>Mercoledì</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it-IT" sz="1400" b="1" u="none" strike="noStrike" dirty="0">
                          <a:effectLst/>
                        </a:rPr>
                        <a:t>Canova Federico</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190500">
                <a:tc vMerge="1">
                  <a:txBody>
                    <a:bodyPr/>
                    <a:lstStyle/>
                    <a:p>
                      <a:endParaRPr lang="it-IT"/>
                    </a:p>
                  </a:txBody>
                  <a:tcPr/>
                </a:tc>
                <a:tc>
                  <a:txBody>
                    <a:bodyPr/>
                    <a:lstStyle/>
                    <a:p>
                      <a:pPr algn="ctr" fontAlgn="ctr"/>
                      <a:r>
                        <a:rPr lang="it-IT" sz="1400" b="1" u="none" strike="noStrike" dirty="0" err="1">
                          <a:effectLst/>
                        </a:rPr>
                        <a:t>Colliva</a:t>
                      </a:r>
                      <a:r>
                        <a:rPr lang="it-IT" sz="1400" b="1" u="none" strike="noStrike" dirty="0">
                          <a:effectLst/>
                        </a:rPr>
                        <a:t> Francesco Paolo</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190500">
                <a:tc vMerge="1">
                  <a:txBody>
                    <a:bodyPr/>
                    <a:lstStyle/>
                    <a:p>
                      <a:endParaRPr lang="it-IT"/>
                    </a:p>
                  </a:txBody>
                  <a:tcPr/>
                </a:tc>
                <a:tc>
                  <a:txBody>
                    <a:bodyPr/>
                    <a:lstStyle/>
                    <a:p>
                      <a:pPr algn="ctr" fontAlgn="ctr"/>
                      <a:r>
                        <a:rPr lang="it-IT" sz="1400" b="1" u="none" strike="noStrike" dirty="0" err="1">
                          <a:effectLst/>
                        </a:rPr>
                        <a:t>Tirapani</a:t>
                      </a:r>
                      <a:r>
                        <a:rPr lang="it-IT" sz="1400" b="1" u="none" strike="noStrike" dirty="0">
                          <a:effectLst/>
                        </a:rPr>
                        <a:t> Stefano</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190500">
                <a:tc rowSpan="3">
                  <a:txBody>
                    <a:bodyPr/>
                    <a:lstStyle/>
                    <a:p>
                      <a:pPr algn="ctr" fontAlgn="ctr"/>
                      <a:r>
                        <a:rPr lang="it-IT" sz="1400" b="1" u="none" strike="noStrike">
                          <a:effectLst/>
                        </a:rPr>
                        <a:t>Giovedì</a:t>
                      </a:r>
                      <a:endParaRPr lang="it-IT" sz="1400" b="1"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it-IT" sz="1400" b="1" u="none" strike="noStrike" dirty="0" err="1">
                          <a:effectLst/>
                        </a:rPr>
                        <a:t>Cavarretta</a:t>
                      </a:r>
                      <a:r>
                        <a:rPr lang="it-IT" sz="1400" b="1" u="none" strike="noStrike" dirty="0">
                          <a:effectLst/>
                        </a:rPr>
                        <a:t> Ercole</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190500">
                <a:tc vMerge="1">
                  <a:txBody>
                    <a:bodyPr/>
                    <a:lstStyle/>
                    <a:p>
                      <a:endParaRPr lang="it-IT"/>
                    </a:p>
                  </a:txBody>
                  <a:tcPr/>
                </a:tc>
                <a:tc>
                  <a:txBody>
                    <a:bodyPr/>
                    <a:lstStyle/>
                    <a:p>
                      <a:pPr algn="ctr" fontAlgn="ctr"/>
                      <a:r>
                        <a:rPr lang="it-IT" sz="1400" b="1" u="none" strike="noStrike" dirty="0">
                          <a:effectLst/>
                        </a:rPr>
                        <a:t>Giampaolo Pietro</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190500">
                <a:tc vMerge="1">
                  <a:txBody>
                    <a:bodyPr/>
                    <a:lstStyle/>
                    <a:p>
                      <a:endParaRPr lang="it-IT"/>
                    </a:p>
                  </a:txBody>
                  <a:tcPr/>
                </a:tc>
                <a:tc>
                  <a:txBody>
                    <a:bodyPr/>
                    <a:lstStyle/>
                    <a:p>
                      <a:pPr algn="ctr" fontAlgn="ctr"/>
                      <a:r>
                        <a:rPr lang="it-IT" sz="1400" b="1" u="none" strike="noStrike">
                          <a:effectLst/>
                        </a:rPr>
                        <a:t>Spinzo Antonio</a:t>
                      </a:r>
                      <a:endParaRPr lang="it-IT" sz="1400" b="1"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190500">
                <a:tc rowSpan="3">
                  <a:txBody>
                    <a:bodyPr/>
                    <a:lstStyle/>
                    <a:p>
                      <a:pPr algn="ctr" fontAlgn="ctr"/>
                      <a:r>
                        <a:rPr lang="it-IT" sz="1400" b="1" u="none" strike="noStrike">
                          <a:effectLst/>
                        </a:rPr>
                        <a:t>Venerdì</a:t>
                      </a:r>
                      <a:endParaRPr lang="it-IT" sz="1400" b="1"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it-IT" sz="1400" b="1" u="none" strike="noStrike">
                          <a:effectLst/>
                        </a:rPr>
                        <a:t>Belli Beatrice</a:t>
                      </a:r>
                      <a:endParaRPr lang="it-IT" sz="1400" b="1"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190500">
                <a:tc vMerge="1">
                  <a:txBody>
                    <a:bodyPr/>
                    <a:lstStyle/>
                    <a:p>
                      <a:endParaRPr lang="it-IT"/>
                    </a:p>
                  </a:txBody>
                  <a:tcPr/>
                </a:tc>
                <a:tc>
                  <a:txBody>
                    <a:bodyPr/>
                    <a:lstStyle/>
                    <a:p>
                      <a:pPr algn="ctr" fontAlgn="ctr"/>
                      <a:r>
                        <a:rPr lang="it-IT" sz="1400" b="1" u="none" strike="noStrike">
                          <a:effectLst/>
                        </a:rPr>
                        <a:t>Dalle Nogare Roberto</a:t>
                      </a:r>
                      <a:endParaRPr lang="it-IT" sz="1400" b="1"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010">
                <a:tc vMerge="1">
                  <a:txBody>
                    <a:bodyPr/>
                    <a:lstStyle/>
                    <a:p>
                      <a:endParaRPr lang="it-IT"/>
                    </a:p>
                  </a:txBody>
                  <a:tcPr/>
                </a:tc>
                <a:tc>
                  <a:txBody>
                    <a:bodyPr/>
                    <a:lstStyle/>
                    <a:p>
                      <a:pPr algn="ctr" fontAlgn="ctr"/>
                      <a:r>
                        <a:rPr lang="it-IT" sz="1400" b="1" u="none" strike="noStrike" dirty="0" err="1">
                          <a:effectLst/>
                        </a:rPr>
                        <a:t>Lovato</a:t>
                      </a:r>
                      <a:r>
                        <a:rPr lang="it-IT" sz="1400" b="1" u="none" strike="noStrike" dirty="0">
                          <a:effectLst/>
                        </a:rPr>
                        <a:t> Alessandro</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bl>
          </a:graphicData>
        </a:graphic>
      </p:graphicFrame>
      <p:sp>
        <p:nvSpPr>
          <p:cNvPr id="26676" name="Segnaposto contenuto 2"/>
          <p:cNvSpPr txBox="1">
            <a:spLocks/>
          </p:cNvSpPr>
          <p:nvPr/>
        </p:nvSpPr>
        <p:spPr bwMode="auto">
          <a:xfrm>
            <a:off x="3843338" y="2276475"/>
            <a:ext cx="4752975" cy="1081088"/>
          </a:xfrm>
          <a:prstGeom prst="rect">
            <a:avLst/>
          </a:prstGeom>
          <a:noFill/>
          <a:ln w="9525">
            <a:noFill/>
            <a:miter lim="800000"/>
            <a:headEnd/>
            <a:tailEnd/>
          </a:ln>
        </p:spPr>
        <p:txBody>
          <a:bodyPr/>
          <a:lstStyle/>
          <a:p>
            <a:pPr algn="ctr">
              <a:spcBef>
                <a:spcPct val="20000"/>
              </a:spcBef>
              <a:buFont typeface="Arial" charset="0"/>
              <a:buNone/>
            </a:pPr>
            <a:r>
              <a:rPr lang="it-IT" sz="1600" b="1" dirty="0">
                <a:latin typeface="Calibri" pitchFamily="34" charset="0"/>
              </a:rPr>
              <a:t>Il Presidente, avv. Giovanni Berti Arnoaldi Veli, il Segretario, avv. Lorenzo Turazza, e il Tesoriere, avv. Tiziana Zambelli, sono esonerati dai turni di ricevimento.</a:t>
            </a:r>
          </a:p>
          <a:p>
            <a:pPr algn="ctr">
              <a:spcBef>
                <a:spcPct val="20000"/>
              </a:spcBef>
              <a:buFont typeface="Arial" charset="0"/>
              <a:buNone/>
            </a:pPr>
            <a:endParaRPr lang="it-IT" sz="3200" u="sng" dirty="0">
              <a:latin typeface="Calibri" pitchFamily="34" charset="0"/>
            </a:endParaRPr>
          </a:p>
          <a:p>
            <a:pPr algn="just">
              <a:spcBef>
                <a:spcPct val="20000"/>
              </a:spcBef>
              <a:buFont typeface="Arial" charset="0"/>
              <a:buNone/>
            </a:pPr>
            <a:endParaRPr lang="it-IT" sz="2800" dirty="0">
              <a:latin typeface="Calibri" pitchFamily="34" charset="0"/>
            </a:endParaRPr>
          </a:p>
        </p:txBody>
      </p:sp>
      <p:sp>
        <p:nvSpPr>
          <p:cNvPr id="26677" name="Segnaposto contenuto 2"/>
          <p:cNvSpPr txBox="1">
            <a:spLocks/>
          </p:cNvSpPr>
          <p:nvPr/>
        </p:nvSpPr>
        <p:spPr bwMode="auto">
          <a:xfrm>
            <a:off x="3851275" y="3788767"/>
            <a:ext cx="4752975" cy="1368425"/>
          </a:xfrm>
          <a:prstGeom prst="rect">
            <a:avLst/>
          </a:prstGeom>
          <a:noFill/>
          <a:ln w="9525">
            <a:noFill/>
            <a:miter lim="800000"/>
            <a:headEnd/>
            <a:tailEnd/>
          </a:ln>
        </p:spPr>
        <p:txBody>
          <a:bodyPr/>
          <a:lstStyle/>
          <a:p>
            <a:pPr algn="ctr">
              <a:spcBef>
                <a:spcPct val="20000"/>
              </a:spcBef>
              <a:buFont typeface="Arial" charset="0"/>
              <a:buNone/>
            </a:pPr>
            <a:r>
              <a:rPr lang="it-IT" sz="1600" b="1" dirty="0">
                <a:latin typeface="Calibri" pitchFamily="34" charset="0"/>
              </a:rPr>
              <a:t>I Consiglieri assegnatari del turno di ricevimento nello stesso giorno della settimana possono assicurare la propria presenza a turni alternati, salvi gli accordi interni che possano, di volta in volta, intervenire tra i Consiglieri (delibera Adunanza 13 Febbraio 2012).</a:t>
            </a:r>
          </a:p>
          <a:p>
            <a:pPr algn="ctr">
              <a:spcBef>
                <a:spcPct val="20000"/>
              </a:spcBef>
              <a:buFont typeface="Arial" charset="0"/>
              <a:buNone/>
            </a:pPr>
            <a:endParaRPr lang="it-IT" sz="3200" u="sng" dirty="0">
              <a:latin typeface="Calibri" pitchFamily="34" charset="0"/>
            </a:endParaRPr>
          </a:p>
          <a:p>
            <a:pPr algn="just">
              <a:spcBef>
                <a:spcPct val="20000"/>
              </a:spcBef>
              <a:buFont typeface="Arial" charset="0"/>
              <a:buNone/>
            </a:pPr>
            <a:endParaRPr lang="it-IT" sz="2800" dirty="0">
              <a:latin typeface="Calibri" pitchFamily="34" charset="0"/>
            </a:endParaRPr>
          </a:p>
        </p:txBody>
      </p:sp>
      <p:sp>
        <p:nvSpPr>
          <p:cNvPr id="26678" name="Segnaposto contenuto 2"/>
          <p:cNvSpPr txBox="1">
            <a:spLocks/>
          </p:cNvSpPr>
          <p:nvPr/>
        </p:nvSpPr>
        <p:spPr bwMode="auto">
          <a:xfrm>
            <a:off x="3911600" y="5517257"/>
            <a:ext cx="4752975" cy="864319"/>
          </a:xfrm>
          <a:prstGeom prst="rect">
            <a:avLst/>
          </a:prstGeom>
          <a:noFill/>
          <a:ln w="9525">
            <a:noFill/>
            <a:miter lim="800000"/>
            <a:headEnd/>
            <a:tailEnd/>
          </a:ln>
        </p:spPr>
        <p:txBody>
          <a:bodyPr/>
          <a:lstStyle/>
          <a:p>
            <a:pPr algn="ctr">
              <a:spcBef>
                <a:spcPct val="20000"/>
              </a:spcBef>
              <a:buFont typeface="Arial" charset="0"/>
              <a:buNone/>
            </a:pPr>
            <a:r>
              <a:rPr lang="it-IT" sz="1600" b="1" dirty="0">
                <a:latin typeface="Calibri" pitchFamily="34" charset="0"/>
              </a:rPr>
              <a:t>Il ricevimento ha luogo dalle ore 12.00 alle ore 13.00</a:t>
            </a:r>
            <a:r>
              <a:rPr lang="it-IT" sz="1600" b="1" dirty="0" smtClean="0">
                <a:latin typeface="Calibri" pitchFamily="34" charset="0"/>
              </a:rPr>
              <a:t>, dal Lunedì al Venerdì </a:t>
            </a:r>
            <a:r>
              <a:rPr lang="it-IT" sz="1600" b="1" dirty="0">
                <a:latin typeface="Calibri" pitchFamily="34" charset="0"/>
              </a:rPr>
              <a:t>presso i locali del Consiglio dell’Ordine.</a:t>
            </a:r>
          </a:p>
          <a:p>
            <a:pPr algn="ctr">
              <a:spcBef>
                <a:spcPct val="20000"/>
              </a:spcBef>
              <a:buFont typeface="Arial" charset="0"/>
              <a:buNone/>
            </a:pPr>
            <a:endParaRPr lang="it-IT" sz="3200" u="sng" dirty="0">
              <a:latin typeface="Calibri" pitchFamily="34" charset="0"/>
            </a:endParaRPr>
          </a:p>
          <a:p>
            <a:pPr algn="just">
              <a:spcBef>
                <a:spcPct val="20000"/>
              </a:spcBef>
              <a:buFont typeface="Arial" charset="0"/>
              <a:buNone/>
            </a:pPr>
            <a:endParaRPr lang="it-IT" sz="2800" dirty="0">
              <a:latin typeface="Calibri" pitchFamily="34" charset="0"/>
            </a:endParaRPr>
          </a:p>
        </p:txBody>
      </p:sp>
      <p:pic>
        <p:nvPicPr>
          <p:cNvPr id="26679" name="Immagine 11"/>
          <p:cNvPicPr>
            <a:picLocks noChangeAspect="1"/>
          </p:cNvPicPr>
          <p:nvPr/>
        </p:nvPicPr>
        <p:blipFill>
          <a:blip r:embed="rId3"/>
          <a:srcRect/>
          <a:stretch>
            <a:fillRect/>
          </a:stretch>
        </p:blipFill>
        <p:spPr bwMode="auto">
          <a:xfrm>
            <a:off x="323850" y="292100"/>
            <a:ext cx="1117600" cy="1049338"/>
          </a:xfrm>
          <a:prstGeom prst="rect">
            <a:avLst/>
          </a:prstGeom>
          <a:noFill/>
          <a:ln w="9525">
            <a:noFill/>
            <a:miter lim="800000"/>
            <a:headEnd/>
            <a:tailEnd/>
          </a:ln>
        </p:spPr>
      </p:pic>
      <p:sp>
        <p:nvSpPr>
          <p:cNvPr id="26680" name="Titolo 1"/>
          <p:cNvSpPr>
            <a:spLocks noGrp="1"/>
          </p:cNvSpPr>
          <p:nvPr>
            <p:ph type="title"/>
          </p:nvPr>
        </p:nvSpPr>
        <p:spPr>
          <a:xfrm>
            <a:off x="457200" y="274638"/>
            <a:ext cx="8229600" cy="850900"/>
          </a:xfrm>
        </p:spPr>
        <p:txBody>
          <a:bodyPr/>
          <a:lstStyle/>
          <a:p>
            <a:r>
              <a:rPr lang="it-IT" sz="2400" dirty="0" smtClean="0"/>
              <a:t>Assemblea Ordinaria degli iscritti</a:t>
            </a:r>
            <a:br>
              <a:rPr lang="it-IT" sz="2400" dirty="0" smtClean="0"/>
            </a:br>
            <a:r>
              <a:rPr lang="it-IT" sz="2400" dirty="0"/>
              <a:t>Teatro Comunale  7 Maggio 2018</a:t>
            </a:r>
            <a:endParaRPr lang="it-IT" sz="2400" dirty="0" smtClean="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contenuto 2"/>
          <p:cNvSpPr>
            <a:spLocks noGrp="1"/>
          </p:cNvSpPr>
          <p:nvPr>
            <p:ph idx="1"/>
          </p:nvPr>
        </p:nvSpPr>
        <p:spPr>
          <a:xfrm>
            <a:off x="457200" y="1168400"/>
            <a:ext cx="8229600" cy="604838"/>
          </a:xfrm>
        </p:spPr>
        <p:txBody>
          <a:bodyPr/>
          <a:lstStyle/>
          <a:p>
            <a:pPr marL="0" indent="0" algn="ctr">
              <a:buFont typeface="Arial" charset="0"/>
              <a:buNone/>
            </a:pPr>
            <a:r>
              <a:rPr lang="it-IT" u="sng" dirty="0" smtClean="0"/>
              <a:t>Presenze dei Consiglieri alle adunanze</a:t>
            </a:r>
          </a:p>
          <a:p>
            <a:pPr marL="0" indent="0" algn="just">
              <a:buFont typeface="Arial" charset="0"/>
              <a:buNone/>
            </a:pPr>
            <a:endParaRPr lang="it-IT" sz="2800" dirty="0" smtClean="0"/>
          </a:p>
        </p:txBody>
      </p:sp>
      <p:sp>
        <p:nvSpPr>
          <p:cNvPr id="28674" name="Segnaposto contenuto 2"/>
          <p:cNvSpPr txBox="1">
            <a:spLocks/>
          </p:cNvSpPr>
          <p:nvPr/>
        </p:nvSpPr>
        <p:spPr bwMode="auto">
          <a:xfrm>
            <a:off x="5435600" y="2287588"/>
            <a:ext cx="3097213" cy="936625"/>
          </a:xfrm>
          <a:prstGeom prst="rect">
            <a:avLst/>
          </a:prstGeom>
          <a:noFill/>
          <a:ln w="9525">
            <a:noFill/>
            <a:miter lim="800000"/>
            <a:headEnd/>
            <a:tailEnd/>
          </a:ln>
        </p:spPr>
        <p:txBody>
          <a:bodyPr/>
          <a:lstStyle/>
          <a:p>
            <a:pPr algn="ctr">
              <a:spcBef>
                <a:spcPct val="20000"/>
              </a:spcBef>
              <a:buFont typeface="Arial" charset="0"/>
              <a:buNone/>
            </a:pPr>
            <a:r>
              <a:rPr lang="it-IT" b="1" dirty="0">
                <a:latin typeface="Calibri" pitchFamily="34" charset="0"/>
              </a:rPr>
              <a:t>Su un totale di </a:t>
            </a:r>
            <a:r>
              <a:rPr lang="it-IT" b="1" dirty="0" smtClean="0">
                <a:latin typeface="Calibri" pitchFamily="34" charset="0"/>
              </a:rPr>
              <a:t>42 </a:t>
            </a:r>
            <a:r>
              <a:rPr lang="it-IT" b="1" dirty="0">
                <a:latin typeface="Calibri" pitchFamily="34" charset="0"/>
              </a:rPr>
              <a:t>adunanze nel periodo Gennaio-Dicembre </a:t>
            </a:r>
            <a:r>
              <a:rPr lang="it-IT" b="1" dirty="0" smtClean="0">
                <a:latin typeface="Calibri" pitchFamily="34" charset="0"/>
              </a:rPr>
              <a:t>2017</a:t>
            </a:r>
            <a:endParaRPr lang="it-IT" b="1" dirty="0">
              <a:latin typeface="Calibri" pitchFamily="34" charset="0"/>
            </a:endParaRPr>
          </a:p>
          <a:p>
            <a:pPr algn="ctr">
              <a:spcBef>
                <a:spcPct val="20000"/>
              </a:spcBef>
              <a:buFont typeface="Arial" charset="0"/>
              <a:buNone/>
            </a:pPr>
            <a:endParaRPr lang="it-IT" sz="3200" u="sng" dirty="0">
              <a:latin typeface="Calibri" pitchFamily="34" charset="0"/>
            </a:endParaRPr>
          </a:p>
          <a:p>
            <a:pPr algn="just">
              <a:spcBef>
                <a:spcPct val="20000"/>
              </a:spcBef>
              <a:buFont typeface="Arial" charset="0"/>
              <a:buNone/>
            </a:pPr>
            <a:endParaRPr lang="it-IT" sz="2800" dirty="0">
              <a:latin typeface="Calibri" pitchFamily="34" charset="0"/>
            </a:endParaRPr>
          </a:p>
        </p:txBody>
      </p:sp>
      <p:graphicFrame>
        <p:nvGraphicFramePr>
          <p:cNvPr id="5" name="Tabella 4"/>
          <p:cNvGraphicFramePr>
            <a:graphicFrameLocks noGrp="1"/>
          </p:cNvGraphicFramePr>
          <p:nvPr>
            <p:extLst>
              <p:ext uri="{D42A27DB-BD31-4B8C-83A1-F6EECF244321}">
                <p14:modId xmlns:p14="http://schemas.microsoft.com/office/powerpoint/2010/main" val="205165771"/>
              </p:ext>
            </p:extLst>
          </p:nvPr>
        </p:nvGraphicFramePr>
        <p:xfrm>
          <a:off x="684213" y="1927225"/>
          <a:ext cx="4303048" cy="4525972"/>
        </p:xfrm>
        <a:graphic>
          <a:graphicData uri="http://schemas.openxmlformats.org/drawingml/2006/table">
            <a:tbl>
              <a:tblPr>
                <a:tableStyleId>{5C22544A-7EE6-4342-B048-85BDC9FD1C3A}</a:tableStyleId>
              </a:tblPr>
              <a:tblGrid>
                <a:gridCol w="2492598">
                  <a:extLst>
                    <a:ext uri="{9D8B030D-6E8A-4147-A177-3AD203B41FA5}"/>
                  </a:extLst>
                </a:gridCol>
                <a:gridCol w="964289">
                  <a:extLst>
                    <a:ext uri="{9D8B030D-6E8A-4147-A177-3AD203B41FA5}"/>
                  </a:extLst>
                </a:gridCol>
                <a:gridCol w="846161">
                  <a:extLst>
                    <a:ext uri="{9D8B030D-6E8A-4147-A177-3AD203B41FA5}"/>
                  </a:extLst>
                </a:gridCol>
              </a:tblGrid>
              <a:tr h="205726">
                <a:tc>
                  <a:txBody>
                    <a:bodyPr/>
                    <a:lstStyle/>
                    <a:p>
                      <a:pPr algn="ctr" fontAlgn="ctr"/>
                      <a:r>
                        <a:rPr lang="it-IT" sz="1200" b="1" u="none" strike="noStrike" dirty="0">
                          <a:effectLst/>
                        </a:rPr>
                        <a:t>Consigliere</a:t>
                      </a:r>
                      <a:endParaRPr lang="it-IT" sz="1200" b="1" i="0" u="none" strike="noStrike" dirty="0">
                        <a:solidFill>
                          <a:srgbClr val="000000"/>
                        </a:solidFill>
                        <a:effectLst/>
                        <a:latin typeface="Calibri"/>
                      </a:endParaRPr>
                    </a:p>
                  </a:txBody>
                  <a:tcPr marL="8229" marR="8229" marT="82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fontAlgn="ctr"/>
                      <a:r>
                        <a:rPr lang="it-IT" sz="1200" b="1" u="none" strike="noStrike" dirty="0">
                          <a:effectLst/>
                        </a:rPr>
                        <a:t>Presenze</a:t>
                      </a:r>
                      <a:endParaRPr lang="it-IT" sz="1200" b="1" i="0" u="none" strike="noStrike" dirty="0">
                        <a:solidFill>
                          <a:srgbClr val="000000"/>
                        </a:solidFill>
                        <a:effectLst/>
                        <a:latin typeface="Calibri"/>
                      </a:endParaRPr>
                    </a:p>
                  </a:txBody>
                  <a:tcPr marL="8229" marR="8229" marT="82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fontAlgn="ctr"/>
                      <a:r>
                        <a:rPr lang="it-IT" sz="1200" b="1" u="none" strike="noStrike" dirty="0">
                          <a:effectLst/>
                        </a:rPr>
                        <a:t>%</a:t>
                      </a:r>
                      <a:endParaRPr lang="it-IT" sz="1200" b="1" i="0" u="none" strike="noStrike" dirty="0">
                        <a:solidFill>
                          <a:srgbClr val="000000"/>
                        </a:solidFill>
                        <a:effectLst/>
                        <a:latin typeface="Calibri"/>
                      </a:endParaRPr>
                    </a:p>
                  </a:txBody>
                  <a:tcPr marL="8229" marR="8229" marT="82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extLst>
                  <a:ext uri="{0D108BD9-81ED-4DB2-BD59-A6C34878D82A}"/>
                </a:extLst>
              </a:tr>
              <a:tr h="205726">
                <a:tc>
                  <a:txBody>
                    <a:bodyPr/>
                    <a:lstStyle/>
                    <a:p>
                      <a:pPr algn="ctr" rtl="0" fontAlgn="ctr"/>
                      <a:r>
                        <a:rPr lang="it-IT" sz="1200" b="1" i="0" u="none" strike="noStrike" dirty="0">
                          <a:solidFill>
                            <a:srgbClr val="000000"/>
                          </a:solidFill>
                          <a:effectLst/>
                          <a:latin typeface="Calibri" panose="020F0502020204030204" pitchFamily="34" charset="0"/>
                        </a:rPr>
                        <a:t>Atti Annalisa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66,67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Belli Beatrice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80,95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Berti Arnoaldi Veli Giovanni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92,86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Canova Federico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80,95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Cavarretta Ercole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97,62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Colliva Francesco Paolo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76,19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Dalle Nogare Roberto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40,48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D'Errico Italia Elisabetta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88,10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Florio Vincenzo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Gavaudan Antonella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16,67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Giampaolo Pietro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64,29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Goldstaub Stefano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80,95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Lovato Alessandro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66,67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Luppino Saverio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83,33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Palombarini Sergio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59,52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Spinzo Antonio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88,10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Tirapani Stefano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100,00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Tonini Stefania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69,05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Turazza Lorenzo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97,62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Villa Silvia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78,57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a:solidFill>
                            <a:srgbClr val="000000"/>
                          </a:solidFill>
                          <a:effectLst/>
                          <a:latin typeface="Calibri" panose="020F0502020204030204" pitchFamily="34" charset="0"/>
                        </a:rPr>
                        <a:t>Zambelli Tiziana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71,43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bl>
          </a:graphicData>
        </a:graphic>
      </p:graphicFrame>
      <p:sp>
        <p:nvSpPr>
          <p:cNvPr id="28769" name="Segnaposto contenuto 2"/>
          <p:cNvSpPr txBox="1">
            <a:spLocks/>
          </p:cNvSpPr>
          <p:nvPr/>
        </p:nvSpPr>
        <p:spPr bwMode="auto">
          <a:xfrm>
            <a:off x="5435600" y="3798888"/>
            <a:ext cx="3097213" cy="2387600"/>
          </a:xfrm>
          <a:prstGeom prst="rect">
            <a:avLst/>
          </a:prstGeom>
          <a:noFill/>
          <a:ln w="9525">
            <a:noFill/>
            <a:miter lim="800000"/>
            <a:headEnd/>
            <a:tailEnd/>
          </a:ln>
        </p:spPr>
        <p:txBody>
          <a:bodyPr/>
          <a:lstStyle/>
          <a:p>
            <a:pPr algn="ctr">
              <a:spcBef>
                <a:spcPct val="20000"/>
              </a:spcBef>
              <a:buFont typeface="Arial" charset="0"/>
              <a:buNone/>
            </a:pPr>
            <a:r>
              <a:rPr lang="it-IT" b="1" dirty="0">
                <a:latin typeface="Calibri" pitchFamily="34" charset="0"/>
              </a:rPr>
              <a:t>La tabella, elaborata a puri fini statistici, rileva la presenza alle adunanze dei Consiglieri che abbiano presenziato ai lavori per un periodo superiore alla metà della durata di ogni seduta (delibera Adunanza 17 Febbraio 2013)</a:t>
            </a:r>
          </a:p>
          <a:p>
            <a:pPr algn="ctr">
              <a:spcBef>
                <a:spcPct val="20000"/>
              </a:spcBef>
              <a:buFont typeface="Arial" charset="0"/>
              <a:buNone/>
            </a:pPr>
            <a:endParaRPr lang="it-IT" sz="3200" u="sng" dirty="0">
              <a:latin typeface="Calibri" pitchFamily="34" charset="0"/>
            </a:endParaRPr>
          </a:p>
          <a:p>
            <a:pPr algn="just">
              <a:spcBef>
                <a:spcPct val="20000"/>
              </a:spcBef>
              <a:buFont typeface="Arial" charset="0"/>
              <a:buNone/>
            </a:pPr>
            <a:endParaRPr lang="it-IT" sz="2800" dirty="0">
              <a:latin typeface="Calibri" pitchFamily="34" charset="0"/>
            </a:endParaRPr>
          </a:p>
        </p:txBody>
      </p:sp>
      <p:pic>
        <p:nvPicPr>
          <p:cNvPr id="28770" name="Immagine 10"/>
          <p:cNvPicPr>
            <a:picLocks noChangeAspect="1"/>
          </p:cNvPicPr>
          <p:nvPr/>
        </p:nvPicPr>
        <p:blipFill>
          <a:blip r:embed="rId3"/>
          <a:srcRect/>
          <a:stretch>
            <a:fillRect/>
          </a:stretch>
        </p:blipFill>
        <p:spPr bwMode="auto">
          <a:xfrm>
            <a:off x="323850" y="292100"/>
            <a:ext cx="1117600" cy="1049338"/>
          </a:xfrm>
          <a:prstGeom prst="rect">
            <a:avLst/>
          </a:prstGeom>
          <a:noFill/>
          <a:ln w="9525">
            <a:noFill/>
            <a:miter lim="800000"/>
            <a:headEnd/>
            <a:tailEnd/>
          </a:ln>
        </p:spPr>
      </p:pic>
      <p:sp>
        <p:nvSpPr>
          <p:cNvPr id="28771" name="Titolo 1"/>
          <p:cNvSpPr>
            <a:spLocks noGrp="1"/>
          </p:cNvSpPr>
          <p:nvPr>
            <p:ph type="title"/>
          </p:nvPr>
        </p:nvSpPr>
        <p:spPr>
          <a:xfrm>
            <a:off x="457200" y="274638"/>
            <a:ext cx="8229600" cy="850900"/>
          </a:xfrm>
        </p:spPr>
        <p:txBody>
          <a:bodyPr/>
          <a:lstStyle/>
          <a:p>
            <a:r>
              <a:rPr lang="it-IT" sz="2400" dirty="0"/>
              <a:t>Assemblea Ordinaria degli iscritti</a:t>
            </a:r>
            <a:br>
              <a:rPr lang="it-IT" sz="2400" dirty="0"/>
            </a:br>
            <a:r>
              <a:rPr lang="it-IT" sz="2400" dirty="0"/>
              <a:t>Teatro Comunale  7 Maggio 2018</a:t>
            </a:r>
            <a:endParaRPr lang="it-IT"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contenuto 2"/>
          <p:cNvSpPr>
            <a:spLocks noGrp="1"/>
          </p:cNvSpPr>
          <p:nvPr>
            <p:ph idx="1"/>
          </p:nvPr>
        </p:nvSpPr>
        <p:spPr>
          <a:xfrm>
            <a:off x="457200" y="1168400"/>
            <a:ext cx="8229600" cy="604838"/>
          </a:xfrm>
        </p:spPr>
        <p:txBody>
          <a:bodyPr/>
          <a:lstStyle/>
          <a:p>
            <a:pPr marL="0" indent="0" algn="ctr">
              <a:buFont typeface="Arial" charset="0"/>
              <a:buNone/>
            </a:pPr>
            <a:r>
              <a:rPr lang="it-IT" u="sng" dirty="0" smtClean="0"/>
              <a:t>Presenze dei Consiglieri alle adunanze</a:t>
            </a:r>
          </a:p>
          <a:p>
            <a:pPr marL="0" indent="0" algn="ctr">
              <a:buFont typeface="Arial" charset="0"/>
              <a:buNone/>
            </a:pPr>
            <a:endParaRPr lang="it-IT" u="sng" dirty="0" smtClean="0"/>
          </a:p>
          <a:p>
            <a:pPr marL="0" indent="0" algn="just">
              <a:buFont typeface="Arial" charset="0"/>
              <a:buNone/>
            </a:pPr>
            <a:endParaRPr lang="it-IT" sz="2800" dirty="0" smtClean="0"/>
          </a:p>
        </p:txBody>
      </p:sp>
      <p:sp>
        <p:nvSpPr>
          <p:cNvPr id="30722" name="Segnaposto contenuto 2"/>
          <p:cNvSpPr txBox="1">
            <a:spLocks/>
          </p:cNvSpPr>
          <p:nvPr/>
        </p:nvSpPr>
        <p:spPr bwMode="auto">
          <a:xfrm>
            <a:off x="5435600" y="2287588"/>
            <a:ext cx="3097213" cy="936625"/>
          </a:xfrm>
          <a:prstGeom prst="rect">
            <a:avLst/>
          </a:prstGeom>
          <a:noFill/>
          <a:ln w="9525">
            <a:noFill/>
            <a:miter lim="800000"/>
            <a:headEnd/>
            <a:tailEnd/>
          </a:ln>
        </p:spPr>
        <p:txBody>
          <a:bodyPr/>
          <a:lstStyle/>
          <a:p>
            <a:pPr algn="ctr">
              <a:spcBef>
                <a:spcPct val="20000"/>
              </a:spcBef>
              <a:buFont typeface="Arial" charset="0"/>
              <a:buNone/>
            </a:pPr>
            <a:r>
              <a:rPr lang="it-IT" b="1" dirty="0">
                <a:latin typeface="Calibri" pitchFamily="34" charset="0"/>
              </a:rPr>
              <a:t>Su un totale di </a:t>
            </a:r>
            <a:r>
              <a:rPr lang="it-IT" b="1" dirty="0" smtClean="0">
                <a:latin typeface="Calibri" pitchFamily="34" charset="0"/>
              </a:rPr>
              <a:t>136 </a:t>
            </a:r>
            <a:r>
              <a:rPr lang="it-IT" b="1" dirty="0">
                <a:latin typeface="Calibri" pitchFamily="34" charset="0"/>
              </a:rPr>
              <a:t>adunanze nel periodo </a:t>
            </a:r>
            <a:r>
              <a:rPr lang="it-IT" b="1" dirty="0" smtClean="0">
                <a:latin typeface="Calibri" pitchFamily="34" charset="0"/>
              </a:rPr>
              <a:t>da marzo 2015 ad aprile 2018</a:t>
            </a:r>
            <a:endParaRPr lang="it-IT" b="1" dirty="0">
              <a:latin typeface="Calibri" pitchFamily="34" charset="0"/>
            </a:endParaRPr>
          </a:p>
          <a:p>
            <a:pPr algn="ctr">
              <a:spcBef>
                <a:spcPct val="20000"/>
              </a:spcBef>
              <a:buFont typeface="Arial" charset="0"/>
              <a:buNone/>
            </a:pPr>
            <a:endParaRPr lang="it-IT" sz="3200" u="sng" dirty="0">
              <a:latin typeface="Calibri" pitchFamily="34" charset="0"/>
            </a:endParaRPr>
          </a:p>
          <a:p>
            <a:pPr algn="just">
              <a:spcBef>
                <a:spcPct val="20000"/>
              </a:spcBef>
              <a:buFont typeface="Arial" charset="0"/>
              <a:buNone/>
            </a:pPr>
            <a:endParaRPr lang="it-IT" sz="2800" dirty="0">
              <a:latin typeface="Calibri" pitchFamily="34" charset="0"/>
            </a:endParaRPr>
          </a:p>
        </p:txBody>
      </p:sp>
      <p:graphicFrame>
        <p:nvGraphicFramePr>
          <p:cNvPr id="5" name="Tabella 4"/>
          <p:cNvGraphicFramePr>
            <a:graphicFrameLocks noGrp="1"/>
          </p:cNvGraphicFramePr>
          <p:nvPr>
            <p:extLst>
              <p:ext uri="{D42A27DB-BD31-4B8C-83A1-F6EECF244321}">
                <p14:modId xmlns:p14="http://schemas.microsoft.com/office/powerpoint/2010/main" val="1086913629"/>
              </p:ext>
            </p:extLst>
          </p:nvPr>
        </p:nvGraphicFramePr>
        <p:xfrm>
          <a:off x="684213" y="1927225"/>
          <a:ext cx="4303048" cy="4525972"/>
        </p:xfrm>
        <a:graphic>
          <a:graphicData uri="http://schemas.openxmlformats.org/drawingml/2006/table">
            <a:tbl>
              <a:tblPr>
                <a:tableStyleId>{5C22544A-7EE6-4342-B048-85BDC9FD1C3A}</a:tableStyleId>
              </a:tblPr>
              <a:tblGrid>
                <a:gridCol w="2492598">
                  <a:extLst>
                    <a:ext uri="{9D8B030D-6E8A-4147-A177-3AD203B41FA5}"/>
                  </a:extLst>
                </a:gridCol>
                <a:gridCol w="964289">
                  <a:extLst>
                    <a:ext uri="{9D8B030D-6E8A-4147-A177-3AD203B41FA5}"/>
                  </a:extLst>
                </a:gridCol>
                <a:gridCol w="846161">
                  <a:extLst>
                    <a:ext uri="{9D8B030D-6E8A-4147-A177-3AD203B41FA5}"/>
                  </a:extLst>
                </a:gridCol>
              </a:tblGrid>
              <a:tr h="205726">
                <a:tc>
                  <a:txBody>
                    <a:bodyPr/>
                    <a:lstStyle/>
                    <a:p>
                      <a:pPr algn="ctr" fontAlgn="ctr"/>
                      <a:r>
                        <a:rPr lang="it-IT" sz="1200" b="1" u="none" strike="noStrike" dirty="0">
                          <a:effectLst/>
                        </a:rPr>
                        <a:t>Consigliere</a:t>
                      </a:r>
                      <a:endParaRPr lang="it-IT" sz="1200" b="1" i="0" u="none" strike="noStrike" dirty="0">
                        <a:solidFill>
                          <a:srgbClr val="000000"/>
                        </a:solidFill>
                        <a:effectLst/>
                        <a:latin typeface="Calibri"/>
                      </a:endParaRPr>
                    </a:p>
                  </a:txBody>
                  <a:tcPr marL="8229" marR="8229" marT="82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fontAlgn="ctr"/>
                      <a:r>
                        <a:rPr lang="it-IT" sz="1200" b="1" u="none" strike="noStrike" dirty="0">
                          <a:effectLst/>
                        </a:rPr>
                        <a:t>Presenze</a:t>
                      </a:r>
                      <a:endParaRPr lang="it-IT" sz="1200" b="1" i="0" u="none" strike="noStrike" dirty="0">
                        <a:solidFill>
                          <a:srgbClr val="000000"/>
                        </a:solidFill>
                        <a:effectLst/>
                        <a:latin typeface="Calibri"/>
                      </a:endParaRPr>
                    </a:p>
                  </a:txBody>
                  <a:tcPr marL="8229" marR="8229" marT="82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fontAlgn="ctr"/>
                      <a:r>
                        <a:rPr lang="it-IT" sz="1200" b="1" u="none" strike="noStrike" dirty="0">
                          <a:effectLst/>
                        </a:rPr>
                        <a:t>%</a:t>
                      </a:r>
                      <a:endParaRPr lang="it-IT" sz="1200" b="1" i="0" u="none" strike="noStrike" dirty="0">
                        <a:solidFill>
                          <a:srgbClr val="000000"/>
                        </a:solidFill>
                        <a:effectLst/>
                        <a:latin typeface="Calibri"/>
                      </a:endParaRPr>
                    </a:p>
                  </a:txBody>
                  <a:tcPr marL="8229" marR="8229" marT="82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extLst>
                  <a:ext uri="{0D108BD9-81ED-4DB2-BD59-A6C34878D82A}"/>
                </a:extLst>
              </a:tr>
              <a:tr h="205726">
                <a:tc>
                  <a:txBody>
                    <a:bodyPr/>
                    <a:lstStyle/>
                    <a:p>
                      <a:pPr algn="ctr" rtl="0" fontAlgn="ctr"/>
                      <a:r>
                        <a:rPr lang="it-IT" sz="1200" b="1" i="0" u="none" strike="noStrike" dirty="0">
                          <a:solidFill>
                            <a:srgbClr val="000000"/>
                          </a:solidFill>
                          <a:effectLst/>
                          <a:latin typeface="Calibri" panose="020F0502020204030204" pitchFamily="34" charset="0"/>
                        </a:rPr>
                        <a:t>Atti Annalisa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66,91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a:solidFill>
                            <a:srgbClr val="000000"/>
                          </a:solidFill>
                          <a:effectLst/>
                          <a:latin typeface="Calibri" panose="020F0502020204030204" pitchFamily="34" charset="0"/>
                        </a:rPr>
                        <a:t>Belli Beatrice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88,24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a:solidFill>
                            <a:srgbClr val="000000"/>
                          </a:solidFill>
                          <a:effectLst/>
                          <a:latin typeface="Calibri" panose="020F0502020204030204" pitchFamily="34" charset="0"/>
                        </a:rPr>
                        <a:t>Berti Arnoaldi Veli Giovanni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96,32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a:solidFill>
                            <a:srgbClr val="000000"/>
                          </a:solidFill>
                          <a:effectLst/>
                          <a:latin typeface="Calibri" panose="020F0502020204030204" pitchFamily="34" charset="0"/>
                        </a:rPr>
                        <a:t>Canova Federico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102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75,00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err="1">
                          <a:solidFill>
                            <a:srgbClr val="000000"/>
                          </a:solidFill>
                          <a:effectLst/>
                          <a:latin typeface="Calibri" panose="020F0502020204030204" pitchFamily="34" charset="0"/>
                        </a:rPr>
                        <a:t>Cavarretta</a:t>
                      </a:r>
                      <a:r>
                        <a:rPr lang="it-IT" sz="1200" b="1" i="0" u="none" strike="noStrike" dirty="0">
                          <a:solidFill>
                            <a:srgbClr val="000000"/>
                          </a:solidFill>
                          <a:effectLst/>
                          <a:latin typeface="Calibri" panose="020F0502020204030204" pitchFamily="34" charset="0"/>
                        </a:rPr>
                        <a:t> Ercole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129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94,85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err="1">
                          <a:solidFill>
                            <a:srgbClr val="000000"/>
                          </a:solidFill>
                          <a:effectLst/>
                          <a:latin typeface="Calibri" panose="020F0502020204030204" pitchFamily="34" charset="0"/>
                        </a:rPr>
                        <a:t>Colliva</a:t>
                      </a:r>
                      <a:r>
                        <a:rPr lang="it-IT" sz="1200" b="1" i="0" u="none" strike="noStrike" dirty="0">
                          <a:solidFill>
                            <a:srgbClr val="000000"/>
                          </a:solidFill>
                          <a:effectLst/>
                          <a:latin typeface="Calibri" panose="020F0502020204030204" pitchFamily="34" charset="0"/>
                        </a:rPr>
                        <a:t> Francesco Paolo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116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85,29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a:solidFill>
                            <a:srgbClr val="000000"/>
                          </a:solidFill>
                          <a:effectLst/>
                          <a:latin typeface="Calibri" panose="020F0502020204030204" pitchFamily="34" charset="0"/>
                        </a:rPr>
                        <a:t>Dalle Nogare Roberto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60,29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a:solidFill>
                            <a:srgbClr val="000000"/>
                          </a:solidFill>
                          <a:effectLst/>
                          <a:latin typeface="Calibri" panose="020F0502020204030204" pitchFamily="34" charset="0"/>
                        </a:rPr>
                        <a:t>D'Errico Italia Elisabetta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119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87,50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a:solidFill>
                            <a:srgbClr val="000000"/>
                          </a:solidFill>
                          <a:effectLst/>
                          <a:latin typeface="Calibri" panose="020F0502020204030204" pitchFamily="34" charset="0"/>
                        </a:rPr>
                        <a:t>Florio Vincenzo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2,21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err="1">
                          <a:solidFill>
                            <a:srgbClr val="000000"/>
                          </a:solidFill>
                          <a:effectLst/>
                          <a:latin typeface="Calibri" panose="020F0502020204030204" pitchFamily="34" charset="0"/>
                        </a:rPr>
                        <a:t>Gavaudan</a:t>
                      </a:r>
                      <a:r>
                        <a:rPr lang="it-IT" sz="1200" b="1" i="0" u="none" strike="noStrike" dirty="0">
                          <a:solidFill>
                            <a:srgbClr val="000000"/>
                          </a:solidFill>
                          <a:effectLst/>
                          <a:latin typeface="Calibri" panose="020F0502020204030204" pitchFamily="34" charset="0"/>
                        </a:rPr>
                        <a:t> Antonella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43,38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a:solidFill>
                            <a:srgbClr val="000000"/>
                          </a:solidFill>
                          <a:effectLst/>
                          <a:latin typeface="Calibri" panose="020F0502020204030204" pitchFamily="34" charset="0"/>
                        </a:rPr>
                        <a:t>Giampaolo Pietro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97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71,32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err="1">
                          <a:solidFill>
                            <a:srgbClr val="000000"/>
                          </a:solidFill>
                          <a:effectLst/>
                          <a:latin typeface="Calibri" panose="020F0502020204030204" pitchFamily="34" charset="0"/>
                        </a:rPr>
                        <a:t>Goldstaub</a:t>
                      </a:r>
                      <a:r>
                        <a:rPr lang="it-IT" sz="1200" b="1" i="0" u="none" strike="noStrike" dirty="0">
                          <a:solidFill>
                            <a:srgbClr val="000000"/>
                          </a:solidFill>
                          <a:effectLst/>
                          <a:latin typeface="Calibri" panose="020F0502020204030204" pitchFamily="34" charset="0"/>
                        </a:rPr>
                        <a:t> Stefano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118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86,76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err="1">
                          <a:solidFill>
                            <a:srgbClr val="000000"/>
                          </a:solidFill>
                          <a:effectLst/>
                          <a:latin typeface="Calibri" panose="020F0502020204030204" pitchFamily="34" charset="0"/>
                        </a:rPr>
                        <a:t>Lovato</a:t>
                      </a:r>
                      <a:r>
                        <a:rPr lang="it-IT" sz="1200" b="1" i="0" u="none" strike="noStrike" dirty="0">
                          <a:solidFill>
                            <a:srgbClr val="000000"/>
                          </a:solidFill>
                          <a:effectLst/>
                          <a:latin typeface="Calibri" panose="020F0502020204030204" pitchFamily="34" charset="0"/>
                        </a:rPr>
                        <a:t> Alessandro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101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74,26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a:solidFill>
                            <a:srgbClr val="000000"/>
                          </a:solidFill>
                          <a:effectLst/>
                          <a:latin typeface="Calibri" panose="020F0502020204030204" pitchFamily="34" charset="0"/>
                        </a:rPr>
                        <a:t>Luppino Saverio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123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90,44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err="1">
                          <a:solidFill>
                            <a:srgbClr val="000000"/>
                          </a:solidFill>
                          <a:effectLst/>
                          <a:latin typeface="Calibri" panose="020F0502020204030204" pitchFamily="34" charset="0"/>
                        </a:rPr>
                        <a:t>Palombarini</a:t>
                      </a:r>
                      <a:r>
                        <a:rPr lang="it-IT" sz="1200" b="1" i="0" u="none" strike="noStrike" dirty="0">
                          <a:solidFill>
                            <a:srgbClr val="000000"/>
                          </a:solidFill>
                          <a:effectLst/>
                          <a:latin typeface="Calibri" panose="020F0502020204030204" pitchFamily="34" charset="0"/>
                        </a:rPr>
                        <a:t> Sergio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64,71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err="1">
                          <a:solidFill>
                            <a:srgbClr val="000000"/>
                          </a:solidFill>
                          <a:effectLst/>
                          <a:latin typeface="Calibri" panose="020F0502020204030204" pitchFamily="34" charset="0"/>
                        </a:rPr>
                        <a:t>Spinzo</a:t>
                      </a:r>
                      <a:r>
                        <a:rPr lang="it-IT" sz="1200" b="1" i="0" u="none" strike="noStrike" dirty="0">
                          <a:solidFill>
                            <a:srgbClr val="000000"/>
                          </a:solidFill>
                          <a:effectLst/>
                          <a:latin typeface="Calibri" panose="020F0502020204030204" pitchFamily="34" charset="0"/>
                        </a:rPr>
                        <a:t> Antonio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117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86,03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err="1">
                          <a:solidFill>
                            <a:srgbClr val="000000"/>
                          </a:solidFill>
                          <a:effectLst/>
                          <a:latin typeface="Calibri" panose="020F0502020204030204" pitchFamily="34" charset="0"/>
                        </a:rPr>
                        <a:t>Tirapani</a:t>
                      </a:r>
                      <a:r>
                        <a:rPr lang="it-IT" sz="1200" b="1" i="0" u="none" strike="noStrike" dirty="0">
                          <a:solidFill>
                            <a:srgbClr val="000000"/>
                          </a:solidFill>
                          <a:effectLst/>
                          <a:latin typeface="Calibri" panose="020F0502020204030204" pitchFamily="34" charset="0"/>
                        </a:rPr>
                        <a:t> Stefano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133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97,79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a:solidFill>
                            <a:srgbClr val="000000"/>
                          </a:solidFill>
                          <a:effectLst/>
                          <a:latin typeface="Calibri" panose="020F0502020204030204" pitchFamily="34" charset="0"/>
                        </a:rPr>
                        <a:t>Tonini Stefania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111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81,62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a:solidFill>
                            <a:srgbClr val="000000"/>
                          </a:solidFill>
                          <a:effectLst/>
                          <a:latin typeface="Calibri" panose="020F0502020204030204" pitchFamily="34" charset="0"/>
                        </a:rPr>
                        <a:t>Turazza Lorenzo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128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94,12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a:solidFill>
                            <a:srgbClr val="000000"/>
                          </a:solidFill>
                          <a:effectLst/>
                          <a:latin typeface="Calibri" panose="020F0502020204030204" pitchFamily="34" charset="0"/>
                        </a:rPr>
                        <a:t>Villa Silvia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112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82,35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205726">
                <a:tc>
                  <a:txBody>
                    <a:bodyPr/>
                    <a:lstStyle/>
                    <a:p>
                      <a:pPr algn="ctr" rtl="0" fontAlgn="ctr"/>
                      <a:r>
                        <a:rPr lang="it-IT" sz="1200" b="1" i="0" u="none" strike="noStrike" dirty="0">
                          <a:solidFill>
                            <a:srgbClr val="000000"/>
                          </a:solidFill>
                          <a:effectLst/>
                          <a:latin typeface="Calibri" panose="020F0502020204030204" pitchFamily="34" charset="0"/>
                        </a:rPr>
                        <a:t>Zambelli Tiziana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a:solidFill>
                            <a:srgbClr val="000000"/>
                          </a:solidFill>
                          <a:effectLst/>
                          <a:latin typeface="Calibri" panose="020F0502020204030204" pitchFamily="34" charset="0"/>
                          <a:ea typeface="+mn-ea"/>
                          <a:cs typeface="+mn-cs"/>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it-IT" sz="1200" b="1" i="0" u="none" strike="noStrike" kern="1200" dirty="0">
                          <a:solidFill>
                            <a:srgbClr val="000000"/>
                          </a:solidFill>
                          <a:effectLst/>
                          <a:latin typeface="Calibri" panose="020F0502020204030204" pitchFamily="34" charset="0"/>
                          <a:ea typeface="+mn-ea"/>
                          <a:cs typeface="+mn-cs"/>
                        </a:rPr>
                        <a:t>69,85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bl>
          </a:graphicData>
        </a:graphic>
      </p:graphicFrame>
      <p:sp>
        <p:nvSpPr>
          <p:cNvPr id="30817" name="Segnaposto contenuto 2"/>
          <p:cNvSpPr txBox="1">
            <a:spLocks/>
          </p:cNvSpPr>
          <p:nvPr/>
        </p:nvSpPr>
        <p:spPr bwMode="auto">
          <a:xfrm>
            <a:off x="5435600" y="3798888"/>
            <a:ext cx="3097213" cy="2387600"/>
          </a:xfrm>
          <a:prstGeom prst="rect">
            <a:avLst/>
          </a:prstGeom>
          <a:noFill/>
          <a:ln w="9525">
            <a:noFill/>
            <a:miter lim="800000"/>
            <a:headEnd/>
            <a:tailEnd/>
          </a:ln>
        </p:spPr>
        <p:txBody>
          <a:bodyPr/>
          <a:lstStyle/>
          <a:p>
            <a:pPr algn="ctr">
              <a:spcBef>
                <a:spcPct val="20000"/>
              </a:spcBef>
              <a:buFont typeface="Arial" charset="0"/>
              <a:buNone/>
            </a:pPr>
            <a:r>
              <a:rPr lang="it-IT" b="1">
                <a:latin typeface="Calibri" pitchFamily="34" charset="0"/>
              </a:rPr>
              <a:t>La tabella, elaborata a puri fini statistici, rileva la presenza alle adunanze dei Consiglieri che abbiano presenziato ai lavori per un periodo superiore alla metà della durata di ogni seduta (delibera Adunanza 17 Febbraio 2013)</a:t>
            </a:r>
          </a:p>
          <a:p>
            <a:pPr algn="ctr">
              <a:spcBef>
                <a:spcPct val="20000"/>
              </a:spcBef>
              <a:buFont typeface="Arial" charset="0"/>
              <a:buNone/>
            </a:pPr>
            <a:endParaRPr lang="it-IT" sz="3200" u="sng">
              <a:latin typeface="Calibri" pitchFamily="34" charset="0"/>
            </a:endParaRPr>
          </a:p>
          <a:p>
            <a:pPr algn="just">
              <a:spcBef>
                <a:spcPct val="20000"/>
              </a:spcBef>
              <a:buFont typeface="Arial" charset="0"/>
              <a:buNone/>
            </a:pPr>
            <a:endParaRPr lang="it-IT" sz="2800">
              <a:latin typeface="Calibri" pitchFamily="34" charset="0"/>
            </a:endParaRPr>
          </a:p>
        </p:txBody>
      </p:sp>
      <p:pic>
        <p:nvPicPr>
          <p:cNvPr id="30818" name="Immagine 10"/>
          <p:cNvPicPr>
            <a:picLocks noChangeAspect="1"/>
          </p:cNvPicPr>
          <p:nvPr/>
        </p:nvPicPr>
        <p:blipFill>
          <a:blip r:embed="rId3"/>
          <a:srcRect/>
          <a:stretch>
            <a:fillRect/>
          </a:stretch>
        </p:blipFill>
        <p:spPr bwMode="auto">
          <a:xfrm>
            <a:off x="323850" y="292100"/>
            <a:ext cx="1117600" cy="1049338"/>
          </a:xfrm>
          <a:prstGeom prst="rect">
            <a:avLst/>
          </a:prstGeom>
          <a:noFill/>
          <a:ln w="9525">
            <a:noFill/>
            <a:miter lim="800000"/>
            <a:headEnd/>
            <a:tailEnd/>
          </a:ln>
        </p:spPr>
      </p:pic>
      <p:sp>
        <p:nvSpPr>
          <p:cNvPr id="30819" name="Titolo 1"/>
          <p:cNvSpPr>
            <a:spLocks noGrp="1"/>
          </p:cNvSpPr>
          <p:nvPr>
            <p:ph type="title"/>
          </p:nvPr>
        </p:nvSpPr>
        <p:spPr>
          <a:xfrm>
            <a:off x="457200" y="274638"/>
            <a:ext cx="8229600" cy="850900"/>
          </a:xfrm>
        </p:spPr>
        <p:txBody>
          <a:bodyPr/>
          <a:lstStyle/>
          <a:p>
            <a:r>
              <a:rPr lang="it-IT" sz="2400" dirty="0"/>
              <a:t>Assemblea Ordinaria degli iscritti</a:t>
            </a:r>
            <a:br>
              <a:rPr lang="it-IT" sz="2400" dirty="0"/>
            </a:br>
            <a:r>
              <a:rPr lang="it-IT" sz="2400" dirty="0"/>
              <a:t>Teatro Comunale  7 Maggio 2018</a:t>
            </a:r>
            <a:endParaRPr lang="it-IT" sz="2400" dirty="0" smtClean="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2056</TotalTime>
  <Words>1251</Words>
  <Application>Microsoft Office PowerPoint</Application>
  <PresentationFormat>Presentazione su schermo (4:3)</PresentationFormat>
  <Paragraphs>479</Paragraphs>
  <Slides>19</Slides>
  <Notes>18</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Tema di Office</vt:lpstr>
      <vt:lpstr>Assemblea Ordinaria degli iscritti all’Ordine degli Avvocati di Bologna</vt:lpstr>
      <vt:lpstr>Assemblea Ordinaria degli iscritti Teatro Comunale  7 Maggio 2018</vt:lpstr>
      <vt:lpstr>Assemblea Ordinaria degli iscritti Teatro Comunale  7 Maggio 2018</vt:lpstr>
      <vt:lpstr>Assemblea Ordinaria degli iscritti Teatro Comunale  7 Maggio 2018</vt:lpstr>
      <vt:lpstr>Assemblea Ordinaria degli iscritti Teatro Comunale  7 Maggio 2018</vt:lpstr>
      <vt:lpstr>Assemblea Ordinaria degli iscritti Teatro Comunale  7 Maggio 2018</vt:lpstr>
      <vt:lpstr>Assemblea Ordinaria degli iscritti Teatro Comunale  7 Maggio 2018</vt:lpstr>
      <vt:lpstr>Assemblea Ordinaria degli iscritti Teatro Comunale  7 Maggio 2018</vt:lpstr>
      <vt:lpstr>Assemblea Ordinaria degli iscritti Teatro Comunale  7 Maggio 2018</vt:lpstr>
      <vt:lpstr>Assemblea Ordinaria degli iscritti Teatro Comunale  7 Maggio 2018</vt:lpstr>
      <vt:lpstr>Assemblea Ordinaria degli iscritti Teatro Comunale  7 Maggio 2018</vt:lpstr>
      <vt:lpstr>Assemblea Ordinaria degli iscritti Teatro Comunale  7 Maggio 2018</vt:lpstr>
      <vt:lpstr>Assemblea Ordinaria degli iscritti Teatro Comunale  7 Maggio 2018</vt:lpstr>
      <vt:lpstr>Assemblea Ordinaria degli iscritti Teatro Comunale  7 Maggio 2018</vt:lpstr>
      <vt:lpstr>Assemblea Ordinaria degli iscritti Teatro Comunale  7 Maggio 2018</vt:lpstr>
      <vt:lpstr>Assemblea Ordinaria degli iscritti Teatro Comunale  7 Maggio 2018</vt:lpstr>
      <vt:lpstr>Assemblea Ordinaria degli iscritti Teatro Comunale  7 Maggio 2018</vt:lpstr>
      <vt:lpstr>Assemblea Ordinaria degli iscritti Teatro Comunale  7 Maggio 2018</vt:lpstr>
      <vt:lpstr> Che cosa vuole dire «grande avvocato»? Vuole dire avvocato utile ai giudici per aiutarli a decidere secondo giustizia, utile al cliente  per aiutarlo a far valere le proprie ragioni.  (Avv. Pietro Calamandrei)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User16</dc:creator>
  <cp:lastModifiedBy>user3</cp:lastModifiedBy>
  <cp:revision>181</cp:revision>
  <cp:lastPrinted>2018-04-03T10:48:23Z</cp:lastPrinted>
  <dcterms:created xsi:type="dcterms:W3CDTF">2016-05-02T10:32:00Z</dcterms:created>
  <dcterms:modified xsi:type="dcterms:W3CDTF">2018-05-09T07:06:41Z</dcterms:modified>
</cp:coreProperties>
</file>